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0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  <Override PartName="/docProps/custom.xml" ContentType="application/vnd.openxmlformats-officedocument.custom-properties+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Relationship Id="rId3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  <p:sldMasterId id="2147483660" r:id="rId8"/>
  </p:sldMasterIdLst>
  <p:notesMasterIdLst>
    <p:notesMasterId r:id="rId6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</p:sldIdLst>
  <p:sldSz cx="12192000" cy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 mar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 marL="4572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 marL="9144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 marL="13716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 marL="18288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 marL="22860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 marL="27432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 marL="32004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 marL="36576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arget="theme/theme1.xml" Type="http://schemas.openxmlformats.org/officeDocument/2006/relationships/theme"/><Relationship Id="rId10" Target="slides/slide2.xml" Type="http://schemas.openxmlformats.org/officeDocument/2006/relationships/slide"/><Relationship Id="rId11" Target="slides/slide3.xml" Type="http://schemas.openxmlformats.org/officeDocument/2006/relationships/slide"/><Relationship Id="rId12" Target="slides/slide4.xml" Type="http://schemas.openxmlformats.org/officeDocument/2006/relationships/slide"/><Relationship Id="rId13" Target="slides/slide5.xml" Type="http://schemas.openxmlformats.org/officeDocument/2006/relationships/slide"/><Relationship Id="rId14" Target="slides/slide6.xml" Type="http://schemas.openxmlformats.org/officeDocument/2006/relationships/slide"/><Relationship Id="rId15" Target="slides/slide7.xml" Type="http://schemas.openxmlformats.org/officeDocument/2006/relationships/slide"/><Relationship Id="rId16" Target="slides/slide8.xml" Type="http://schemas.openxmlformats.org/officeDocument/2006/relationships/slide"/><Relationship Id="rId17" Target="slides/slide9.xml" Type="http://schemas.openxmlformats.org/officeDocument/2006/relationships/slide"/><Relationship Id="rId18" Target="slides/slide10.xml" Type="http://schemas.openxmlformats.org/officeDocument/2006/relationships/slide"/><Relationship Id="rId19" Target="slides/slide11.xml" Type="http://schemas.openxmlformats.org/officeDocument/2006/relationships/slide"/><Relationship Id="rId2" Target="viewProps.xml" Type="http://schemas.openxmlformats.org/officeDocument/2006/relationships/viewProps"/><Relationship Id="rId20" Target="slides/slide12.xml" Type="http://schemas.openxmlformats.org/officeDocument/2006/relationships/slide"/><Relationship Id="rId21" Target="slides/slide13.xml" Type="http://schemas.openxmlformats.org/officeDocument/2006/relationships/slide"/><Relationship Id="rId22" Target="slides/slide14.xml" Type="http://schemas.openxmlformats.org/officeDocument/2006/relationships/slide"/><Relationship Id="rId23" Target="slides/slide15.xml" Type="http://schemas.openxmlformats.org/officeDocument/2006/relationships/slide"/><Relationship Id="rId24" Target="slides/slide16.xml" Type="http://schemas.openxmlformats.org/officeDocument/2006/relationships/slide"/><Relationship Id="rId25" Target="slides/slide17.xml" Type="http://schemas.openxmlformats.org/officeDocument/2006/relationships/slide"/><Relationship Id="rId26" Target="slides/slide18.xml" Type="http://schemas.openxmlformats.org/officeDocument/2006/relationships/slide"/><Relationship Id="rId27" Target="slides/slide19.xml" Type="http://schemas.openxmlformats.org/officeDocument/2006/relationships/slide"/><Relationship Id="rId28" Target="slides/slide20.xml" Type="http://schemas.openxmlformats.org/officeDocument/2006/relationships/slide"/><Relationship Id="rId29" Target="notesSlides/notesSlide1.xml" Type="http://schemas.openxmlformats.org/officeDocument/2006/relationships/notesSlide"/><Relationship Id="rId3" Target="presProps.xml" Type="http://schemas.openxmlformats.org/officeDocument/2006/relationships/presProps"/><Relationship Id="rId30" Target="notesSlides/notesSlide2.xml" Type="http://schemas.openxmlformats.org/officeDocument/2006/relationships/notesSlide"/><Relationship Id="rId31" Target="notesSlides/notesSlide3.xml" Type="http://schemas.openxmlformats.org/officeDocument/2006/relationships/notesSlide"/><Relationship Id="rId32" Target="notesSlides/notesSlide4.xml" Type="http://schemas.openxmlformats.org/officeDocument/2006/relationships/notesSlide"/><Relationship Id="rId33" Target="notesSlides/notesSlide5.xml" Type="http://schemas.openxmlformats.org/officeDocument/2006/relationships/notesSlide"/><Relationship Id="rId34" Target="notesSlides/notesSlide6.xml" Type="http://schemas.openxmlformats.org/officeDocument/2006/relationships/notesSlide"/><Relationship Id="rId35" Target="notesSlides/notesSlide7.xml" Type="http://schemas.openxmlformats.org/officeDocument/2006/relationships/notesSlide"/><Relationship Id="rId36" Target="notesSlides/notesSlide8.xml" Type="http://schemas.openxmlformats.org/officeDocument/2006/relationships/notesSlide"/><Relationship Id="rId37" Target="notesSlides/notesSlide9.xml" Type="http://schemas.openxmlformats.org/officeDocument/2006/relationships/notesSlide"/><Relationship Id="rId38" Target="notesSlides/notesSlide10.xml" Type="http://schemas.openxmlformats.org/officeDocument/2006/relationships/notesSlide"/><Relationship Id="rId39" Target="notesSlides/notesSlide11.xml" Type="http://schemas.openxmlformats.org/officeDocument/2006/relationships/notesSlide"/><Relationship Id="rId4" Target="slideMasters/slideMaster1.xml" Type="http://schemas.openxmlformats.org/officeDocument/2006/relationships/slideMaster"/><Relationship Id="rId40" Target="notesSlides/notesSlide12.xml" Type="http://schemas.openxmlformats.org/officeDocument/2006/relationships/notesSlide"/><Relationship Id="rId41" Target="notesSlides/notesSlide13.xml" Type="http://schemas.openxmlformats.org/officeDocument/2006/relationships/notesSlide"/><Relationship Id="rId42" Target="notesSlides/notesSlide14.xml" Type="http://schemas.openxmlformats.org/officeDocument/2006/relationships/notesSlide"/><Relationship Id="rId43" Target="notesSlides/notesSlide15.xml" Type="http://schemas.openxmlformats.org/officeDocument/2006/relationships/notesSlide"/><Relationship Id="rId44" Target="notesSlides/notesSlide16.xml" Type="http://schemas.openxmlformats.org/officeDocument/2006/relationships/notesSlide"/><Relationship Id="rId45" Target="notesSlides/notesSlide17.xml" Type="http://schemas.openxmlformats.org/officeDocument/2006/relationships/notesSlide"/><Relationship Id="rId46" Target="notesSlides/notesSlide18.xml" Type="http://schemas.openxmlformats.org/officeDocument/2006/relationships/notesSlide"/><Relationship Id="rId47" Target="notesSlides/notesSlide19.xml" Type="http://schemas.openxmlformats.org/officeDocument/2006/relationships/notesSlide"/><Relationship Id="rId48" Target="notesSlides/notesSlide20.xml" Type="http://schemas.openxmlformats.org/officeDocument/2006/relationships/notesSlide"/><Relationship Id="rId6" Target="notesMasters/notesMaster1.xml" Type="http://schemas.openxmlformats.org/officeDocument/2006/relationships/notesMaster"/><Relationship Id="rId7" Target="theme/theme2.xml" Type="http://schemas.openxmlformats.org/officeDocument/2006/relationships/theme"/><Relationship Id="rId8" Target="slideMasters/slideMaster2.xml" Type="http://schemas.openxmlformats.org/officeDocument/2006/relationships/slideMaster"/><Relationship Id="rId9" Target="slides/slide1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1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1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1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1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1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7.xml" Type="http://schemas.openxmlformats.org/officeDocument/2006/relationships/slide"/></Relationships>
</file>

<file path=ppt/notesSlides/_rels/notesSlide1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8.xml" Type="http://schemas.openxmlformats.org/officeDocument/2006/relationships/slide"/></Relationships>
</file>

<file path=ppt/notesSlides/_rels/notesSlide1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9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2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0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欢迎回到《AIGC应用与实践》课程。今天我们将深入AI的“大脑”内部，探索两种关键的结构——神经网络和Transformer，理解它们是如何让AI不仅能“接龙”，更能真正“理解”长距离关系、判断一词多义，并生成更加连贯和智能的回答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在Transformer出现之前，处理序列数据的主流模型是RNN。它虽然能按顺序处理信息，但存在一个致命弱点——长距离依赖问题。就像传话游戏一样，信息在传递过程中会不断衰减，导致模型无法记住长距离的关键信息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现在我们来做几个关于RNN的练习。请大家总结RNN的主要问题，分析一个具体句子中可能出现的理解困难，并判断RNN的处理方式是串行还是并行。这些问题将帮助大家更深刻地理解RNN的局限性。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为了解决RNN的问题，Google提出了Transformer模型，其核心就是注意力机制。它的思想是“Attention is All You Need”。与RNN的串行传递不同，Transformer拥有全局视野，可以像开会讨论一样，直接关注序列中的任何元素，从而完美解决了长距离依赖问题，并支持并行计算。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Transformer使用的是自注意力机制。其计算过程可以简化为三步：首先为每个词生成查询、键、值三个向量；然后通过查询和键计算出注意力分数；最后用分数作为权重，对值进行加权求和，从而得到融合了上下文信息的新表示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我们来做几个关于注意力机制的练习。请大家用自己的话解释什么是注意力机制，分析一个具体句子中注意力权重的分配，并判断Transformer的处理方式是串行还是并行。这些练习将帮助大家巩固对Transformer核心原理的理解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注意力机制一个非常强大的应用就是处理一词多义问题。比如“bank”这个词，在不同的上下文中可以是“河岸”也可以是“银行”。注意力机制通过关注上下文线索，能够动态地选择正确的含义，让AI的语言理解能力更上一层楼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中文同样存在大量的一词多义现象。比如“苹果”可以是品牌也可以是水果，“鼠标”可以是外设也可以是动物。在这些例子中，注意力机制会帮助模型关注到“手机”、“吃”、“屏幕”、“洞”这些关键线索，从而做出正确的判断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最后，我们来做几个关于一词多义的练习。请大家判断两个句子中“bank”的含义并说明依据，然后分析“阳光”一词在不同语境下的含义。这些练习将帮助大家理解注意力机制在实际语言理解中的应用。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今天我们深入探索了AI的大脑结构。我们从人工神经元出发，了解了神经网络的分层原理，分析了RNN的局限性，并最终掌握了Transformer的核心——注意力机制。从RNN到Transformer的飞跃，正是现代大模型强大能力的来源。希望通过今天的学习，大家对AI的工作原理有了更深刻的理解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课后请大家完成一个作业：用一个生活中的类比，向家人或朋友解释什么是Transformer的注意力机制。这不仅能帮助你巩固知识，还能锻炼你的表达能力。大家可以参考图书馆找书、做菜或看地图等思路。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同学们好，我们先来快速回顾一下上节课的核心内容。我们了解了AI从“人写规则”到“机器自学”的转变，学习了三种学习范式和AI三要素，并揭开了大模型“文字接龙”的原理。现在，请大家思考一个问题：为什么AI在处理长文本时会“忘记”前文信息？这个问题的答案，正是我们今天课程的关键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今天的课程内容就到这里。感谢大家的聆听，现在是提问环节，大家有什么问题可以随时提出。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本节课结束时，你将能够构建对人工神经元的基础认知，理解神经网络的分层抽象原理，诊断传统模型的局限，并掌握Transformer这一核心突破。最终，你将能将这些知识应用于实践，理解AI是如何处理一词多义等复杂语言现象的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我们首先来认识AI大脑的最基本单元——人工神经元。它模拟了我们大脑神经细胞的工作方式，通过接收输入、加权求和、激活判断和产生输出这四个步骤来处理信息。其核心能力在于通过权重来区分不同信息的重要性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让我们通过一个例子来理解。假设要判断是否推荐学生参加竞赛，模型会为“平时成绩”、“项目作品质量”和“出勤情况”分配不同的权重。在这个例子中，项目作品质量的权重最高。通过加权求和得到总分87.5，超过阈值后，模型就会输出“推荐”的结论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现在请大家动手做几个小练习。首先，请画出人工神经元的示意图。然后思考一下，在判断垃圾邮件时，哪个输入特征的权重应该更高？最后，请解释一下激活函数的重要性。这些练习将帮助大家巩固对神经元基本概念的理解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单个神经元的能力有限，但当我们将它们组织成层并堆叠起来，就形成了神经网络。它由输入层、隐藏层和输出层构成。其核心特点是能够逐层提取抽象特征，将简单的底层特征组合成复杂的高层概念，从而实现对复杂事物的识别和判断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我们再来看一个图像识别的例子。神经网络是如何识别出“教室里举手的学生”的呢？输入层接收像素信息，第一层隐藏层识别边缘和形状，第二层组合这些特征识别出“手”、“脸”等部件，第三层再组合这些部件判断出具体关系，最后输出层给出最终结论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接下来是关于神经网络分层的练习。请大家思考一下翻译网络中各层的职责，判断哪个特征更“深层”，并尝试拆解识别“红色跑车”的流程。通过这些练习，大家可以更好地理解神经网络分层抽象的工作原理。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竖排标题与文本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idx="1" type="body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idx="1" type="body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9" name="Shape 37"/>
          <p:cNvSpPr txBox="1"/>
          <p:nvPr>
            <p:ph idx="2" type="body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1" name="Shape 39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_rels/slideMaster2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Relationship Id="rId2" Target="../slideLayouts/slideLayout12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Shape 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默认主题">
    <p:bg>
      <p:bgPr>
        <a:solidFill>
          <a:srgbClr val="FFFFFF">
            <a:alpha val="100000"/>
          </a:srgbClr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5748369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_rels/slide10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notesSlides/notesSlide10.xml" Type="http://schemas.openxmlformats.org/officeDocument/2006/relationships/notesSlide"/><Relationship Id="rId2" Target="../media/image53.png" Type="http://schemas.openxmlformats.org/officeDocument/2006/relationships/image"/><Relationship Id="rId3" Target="../media/image54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7.png" Type="http://schemas.openxmlformats.org/officeDocument/2006/relationships/image"/><Relationship Id="rId7" Target="../media/image18.svg" Type="http://schemas.openxmlformats.org/officeDocument/2006/relationships/image"/><Relationship Id="rId8" Target="../media/image57.png" Type="http://schemas.openxmlformats.org/officeDocument/2006/relationships/image"/><Relationship Id="rId9" Target="../media/image58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notesSlides/notesSlide11.xml" Type="http://schemas.openxmlformats.org/officeDocument/2006/relationships/notesSlide"/></Relationships>
</file>

<file path=ppt/slides/_rels/slide1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notesSlides/notesSlide12.xml" Type="http://schemas.openxmlformats.org/officeDocument/2006/relationships/notesSlide"/><Relationship Id="rId2" Target="../media/image59.png" Type="http://schemas.openxmlformats.org/officeDocument/2006/relationships/image"/><Relationship Id="rId3" Target="../media/image60.svg" Type="http://schemas.openxmlformats.org/officeDocument/2006/relationships/image"/><Relationship Id="rId4" Target="../media/image61.png" Type="http://schemas.openxmlformats.org/officeDocument/2006/relationships/image"/><Relationship Id="rId5" Target="../media/image62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63.png" Type="http://schemas.openxmlformats.org/officeDocument/2006/relationships/image"/><Relationship Id="rId9" Target="../media/image64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65.png" Type="http://schemas.openxmlformats.org/officeDocument/2006/relationships/image"/><Relationship Id="rId3" Target="../media/image66.svg" Type="http://schemas.openxmlformats.org/officeDocument/2006/relationships/image"/><Relationship Id="rId4" Target="../media/image67.png" Type="http://schemas.openxmlformats.org/officeDocument/2006/relationships/image"/><Relationship Id="rId5" Target="../media/image68.svg" Type="http://schemas.openxmlformats.org/officeDocument/2006/relationships/image"/><Relationship Id="rId6" Target="../media/image69.png" Type="http://schemas.openxmlformats.org/officeDocument/2006/relationships/image"/><Relationship Id="rId7" Target="../media/image70.svg" Type="http://schemas.openxmlformats.org/officeDocument/2006/relationships/image"/><Relationship Id="rId8" Target="../notesSlides/notesSlide13.xml" Type="http://schemas.openxmlformats.org/officeDocument/2006/relationships/notesSlide"/></Relationships>
</file>

<file path=ppt/slides/_rels/slide14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notesSlides/notesSlide14.xml" Type="http://schemas.openxmlformats.org/officeDocument/2006/relationships/notesSlide"/></Relationships>
</file>

<file path=ppt/slides/_rels/slide15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notesSlides/notesSlide15.xml" Type="http://schemas.openxmlformats.org/officeDocument/2006/relationships/notesSlide"/></Relationships>
</file>

<file path=ppt/slides/_rels/slide16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notesSlides/notesSlide16.xml" Type="http://schemas.openxmlformats.org/officeDocument/2006/relationships/notesSlide"/></Relationships>
</file>

<file path=ppt/slides/_rels/slide17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71.png" Type="http://schemas.openxmlformats.org/officeDocument/2006/relationships/image"/><Relationship Id="rId3" Target="../media/image72.svg" Type="http://schemas.openxmlformats.org/officeDocument/2006/relationships/image"/><Relationship Id="rId4" Target="../media/image73.png" Type="http://schemas.openxmlformats.org/officeDocument/2006/relationships/image"/><Relationship Id="rId5" Target="../media/image74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Relationship Id="rId8" Target="../notesSlides/notesSlide17.xml" Type="http://schemas.openxmlformats.org/officeDocument/2006/relationships/notesSlide"/></Relationships>
</file>

<file path=ppt/slides/_rels/slide18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81.png" Type="http://schemas.openxmlformats.org/officeDocument/2006/relationships/image"/><Relationship Id="rId11" Target="../media/image82.svg" Type="http://schemas.openxmlformats.org/officeDocument/2006/relationships/image"/><Relationship Id="rId12" Target="../notesSlides/notesSlide18.xml" Type="http://schemas.openxmlformats.org/officeDocument/2006/relationships/notesSlide"/><Relationship Id="rId2" Target="../media/image75.png" Type="http://schemas.openxmlformats.org/officeDocument/2006/relationships/image"/><Relationship Id="rId3" Target="../media/image76.svg" Type="http://schemas.openxmlformats.org/officeDocument/2006/relationships/image"/><Relationship Id="rId4" Target="../media/image77.png" Type="http://schemas.openxmlformats.org/officeDocument/2006/relationships/image"/><Relationship Id="rId5" Target="../media/image78.svg" Type="http://schemas.openxmlformats.org/officeDocument/2006/relationships/image"/><Relationship Id="rId6" Target="../media/image79.png" Type="http://schemas.openxmlformats.org/officeDocument/2006/relationships/image"/><Relationship Id="rId7" Target="../media/image80.svg" Type="http://schemas.openxmlformats.org/officeDocument/2006/relationships/image"/><Relationship Id="rId8" Target="../media/image15.png" Type="http://schemas.openxmlformats.org/officeDocument/2006/relationships/image"/><Relationship Id="rId9" Target="../media/image16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83.png" Type="http://schemas.openxmlformats.org/officeDocument/2006/relationships/image"/><Relationship Id="rId3" Target="../media/image84.svg" Type="http://schemas.openxmlformats.org/officeDocument/2006/relationships/image"/><Relationship Id="rId4" Target="../media/image85.png" Type="http://schemas.openxmlformats.org/officeDocument/2006/relationships/image"/><Relationship Id="rId5" Target="../media/image86.svg" Type="http://schemas.openxmlformats.org/officeDocument/2006/relationships/image"/><Relationship Id="rId6" Target="../media/image87.png" Type="http://schemas.openxmlformats.org/officeDocument/2006/relationships/image"/><Relationship Id="rId7" Target="../media/image88.svg" Type="http://schemas.openxmlformats.org/officeDocument/2006/relationships/image"/><Relationship Id="rId8" Target="../notesSlides/notesSlide19.xml" Type="http://schemas.openxmlformats.org/officeDocument/2006/relationships/notesSlide"/></Relationships>
</file>

<file path=ppt/slides/_rels/slide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notesSlides/notesSlide2.xml" Type="http://schemas.openxmlformats.org/officeDocument/2006/relationships/notesSlid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89.jpeg" Type="http://schemas.openxmlformats.org/officeDocument/2006/relationships/image"/><Relationship Id="rId3" Target="../notesSlides/notesSlide20.xml" Type="http://schemas.openxmlformats.org/officeDocument/2006/relationships/notesSlide"/><Relationship Id="rId4" Target="../media/image90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17.png" Type="http://schemas.openxmlformats.org/officeDocument/2006/relationships/image"/><Relationship Id="rId11" Target="../media/image18.svg" Type="http://schemas.openxmlformats.org/officeDocument/2006/relationships/image"/><Relationship Id="rId12" Target="../media/image19.png" Type="http://schemas.openxmlformats.org/officeDocument/2006/relationships/image"/><Relationship Id="rId13" Target="../media/image20.svg" Type="http://schemas.openxmlformats.org/officeDocument/2006/relationships/image"/><Relationship Id="rId14" Target="../notesSlides/notesSlide3.xml" Type="http://schemas.openxmlformats.org/officeDocument/2006/relationships/notesSlide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15.png" Type="http://schemas.openxmlformats.org/officeDocument/2006/relationships/image"/><Relationship Id="rId9" Target="../media/image16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notesSlides/notesSlide4.xml" Type="http://schemas.openxmlformats.org/officeDocument/2006/relationships/notesSlide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21.png" Type="http://schemas.openxmlformats.org/officeDocument/2006/relationships/image"/><Relationship Id="rId5" Target="../media/image22.sv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25.png" Type="http://schemas.openxmlformats.org/officeDocument/2006/relationships/image"/><Relationship Id="rId9" Target="../media/image26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notesSlides/notesSlide5.xml" Type="http://schemas.openxmlformats.org/officeDocument/2006/relationships/notesSlide"/><Relationship Id="rId2" Target="../media/image27.png" Type="http://schemas.openxmlformats.org/officeDocument/2006/relationships/image"/><Relationship Id="rId3" Target="../media/image28.svg" Type="http://schemas.openxmlformats.org/officeDocument/2006/relationships/image"/><Relationship Id="rId4" Target="../media/image29.png" Type="http://schemas.openxmlformats.org/officeDocument/2006/relationships/image"/><Relationship Id="rId5" Target="../media/image30.svg" Type="http://schemas.openxmlformats.org/officeDocument/2006/relationships/image"/><Relationship Id="rId6" Target="../media/image31.png" Type="http://schemas.openxmlformats.org/officeDocument/2006/relationships/image"/><Relationship Id="rId7" Target="../media/image32.svg" Type="http://schemas.openxmlformats.org/officeDocument/2006/relationships/image"/><Relationship Id="rId8" Target="../media/image33.png" Type="http://schemas.openxmlformats.org/officeDocument/2006/relationships/image"/><Relationship Id="rId9" Target="../media/image3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35.png" Type="http://schemas.openxmlformats.org/officeDocument/2006/relationships/image"/><Relationship Id="rId3" Target="../media/image36.svg" Type="http://schemas.openxmlformats.org/officeDocument/2006/relationships/image"/><Relationship Id="rId4" Target="../media/image37.png" Type="http://schemas.openxmlformats.org/officeDocument/2006/relationships/image"/><Relationship Id="rId5" Target="../media/image38.sv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notesSlides/notesSlide6.xml" Type="http://schemas.openxmlformats.org/officeDocument/2006/relationships/notesSlide"/></Relationships>
</file>

<file path=ppt/slides/_rels/slide7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45.png" Type="http://schemas.openxmlformats.org/officeDocument/2006/relationships/image"/><Relationship Id="rId11" Target="../media/image46.svg" Type="http://schemas.openxmlformats.org/officeDocument/2006/relationships/image"/><Relationship Id="rId12" Target="../notesSlides/notesSlide7.xml" Type="http://schemas.openxmlformats.org/officeDocument/2006/relationships/notesSlide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39.png" Type="http://schemas.openxmlformats.org/officeDocument/2006/relationships/image"/><Relationship Id="rId5" Target="../media/image40.svg" Type="http://schemas.openxmlformats.org/officeDocument/2006/relationships/image"/><Relationship Id="rId6" Target="../media/image41.png" Type="http://schemas.openxmlformats.org/officeDocument/2006/relationships/image"/><Relationship Id="rId7" Target="../media/image42.svg" Type="http://schemas.openxmlformats.org/officeDocument/2006/relationships/image"/><Relationship Id="rId8" Target="../media/image43.png" Type="http://schemas.openxmlformats.org/officeDocument/2006/relationships/image"/><Relationship Id="rId9" Target="../media/image44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55.png" Type="http://schemas.openxmlformats.org/officeDocument/2006/relationships/image"/><Relationship Id="rId11" Target="../media/image56.svg" Type="http://schemas.openxmlformats.org/officeDocument/2006/relationships/image"/><Relationship Id="rId12" Target="../notesSlides/notesSlide8.xml" Type="http://schemas.openxmlformats.org/officeDocument/2006/relationships/notesSlide"/><Relationship Id="rId2" Target="../media/image47.png" Type="http://schemas.openxmlformats.org/officeDocument/2006/relationships/image"/><Relationship Id="rId3" Target="../media/image48.svg" Type="http://schemas.openxmlformats.org/officeDocument/2006/relationships/image"/><Relationship Id="rId4" Target="../media/image49.png" Type="http://schemas.openxmlformats.org/officeDocument/2006/relationships/image"/><Relationship Id="rId5" Target="../media/image50.svg" Type="http://schemas.openxmlformats.org/officeDocument/2006/relationships/image"/><Relationship Id="rId6" Target="../media/image51.png" Type="http://schemas.openxmlformats.org/officeDocument/2006/relationships/image"/><Relationship Id="rId7" Target="../media/image52.svg" Type="http://schemas.openxmlformats.org/officeDocument/2006/relationships/image"/><Relationship Id="rId8" Target="../media/image53.png" Type="http://schemas.openxmlformats.org/officeDocument/2006/relationships/image"/><Relationship Id="rId9" Target="../media/image54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notesSlides/notesSlide9.xml" Type="http://schemas.openxmlformats.org/officeDocument/2006/relationships/notesSlide"/></Relationships>
</file>

<file path=ppt/slides/slide1.xml><?xml version="1.0" encoding="utf-8"?>
<p:sld xmlns:p="http://schemas.openxmlformats.org/presentationml/2006/main" xmlns:a="http://schemas.openxmlformats.org/drawing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-1016000" y="4318000"/>
            <a:ext cx="4064000" cy="4064000"/>
          </a:xfrm>
          <a:prstGeom prst="ellipse">
            <a:avLst/>
          </a:prstGeom>
          <a:solidFill>
            <a:srgbClr val="0052FF">
              <a:alpha val="6000"/>
            </a:srgbClr>
          </a:solidFill>
          <a:ln cmpd="sng" cap="flat">
            <a:solidFill>
              <a:srgbClr val="004AE6">
                <a:alpha val="6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9906000" y="-1016000"/>
            <a:ext cx="3048000" cy="3048000"/>
          </a:xfrm>
          <a:prstGeom prst="roundRect">
            <a:avLst>
              <a:gd name="adj" fmla="val 16666"/>
            </a:avLst>
          </a:prstGeom>
          <a:solidFill>
            <a:srgbClr val="0052FF">
              <a:alpha val="6000"/>
            </a:srgbClr>
          </a:solidFill>
          <a:ln cmpd="sng" cap="flat">
            <a:solidFill>
              <a:srgbClr val="004AE6">
                <a:alpha val="6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524000" y="1397000"/>
            <a:ext cx="304800" cy="304800"/>
          </a:xfrm>
          <a:prstGeom prst="ellipse">
            <a:avLst/>
          </a:prstGeom>
          <a:solidFill>
            <a:srgbClr val="0052FF">
              <a:alpha val="12000"/>
            </a:srgbClr>
          </a:solidFill>
          <a:ln cmpd="sng" cap="flat">
            <a:solidFill>
              <a:srgbClr val="004AE6">
                <a:alpha val="12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0541000" y="5588000"/>
            <a:ext cx="203200" cy="203200"/>
          </a:xfrm>
          <a:prstGeom prst="ellipse">
            <a:avLst/>
          </a:prstGeom>
          <a:solidFill>
            <a:srgbClr val="0052FF">
              <a:alpha val="18000"/>
            </a:srgbClr>
          </a:solidFill>
          <a:ln cmpd="sng" cap="flat">
            <a:solidFill>
              <a:srgbClr val="004AE6">
                <a:alpha val="18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381000" y="2032000"/>
            <a:ext cx="11430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true" i="false" strike="noStrike" u="none" sz="5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神经网络与Transformer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381000" y="3556000"/>
            <a:ext cx="11430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true" i="false" strike="noStrike" u="none" sz="2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AI的大脑结构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2540000" y="4508500"/>
            <a:ext cx="7112000" cy="25400"/>
          </a:xfrm>
          <a:prstGeom prst="roundRect">
            <a:avLst>
              <a:gd name="adj" fmla="val 0"/>
            </a:avLst>
          </a:prstGeom>
          <a:solidFill>
            <a:srgbClr val="0052FF">
              <a:alpha val="1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3302000" y="5016500"/>
            <a:ext cx="5588000" cy="863600"/>
          </a:xfrm>
          <a:prstGeom prst="roundRect">
            <a:avLst>
              <a:gd name="adj" fmla="val 23529"/>
            </a:avLst>
          </a:prstGeom>
          <a:solidFill>
            <a:srgbClr val="0052FF">
              <a:alpha val="100000"/>
            </a:srgbClr>
          </a:solidFill>
          <a:ln cmpd="sng" cap="flat">
            <a:solidFill>
              <a:srgbClr val="004AE6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3302000" y="5016500"/>
            <a:ext cx="5588000" cy="863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《AIGC应用与实践》第2次课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10160000" y="-1270000"/>
            <a:ext cx="3810000" cy="3810000"/>
          </a:xfrm>
          <a:prstGeom prst="ellipse">
            <a:avLst/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-1016000" y="5080000"/>
            <a:ext cx="2540000" cy="2540000"/>
          </a:xfrm>
          <a:prstGeom prst="ellipse">
            <a:avLst/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508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M3：RNN的局限——信息在传递中衰减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778000"/>
            <a:ext cx="3378200" cy="3175000"/>
          </a:xfrm>
          <a:prstGeom prst="roundRect">
            <a:avLst>
              <a:gd name="adj" fmla="val 0"/>
            </a:avLst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1016000" y="2032000"/>
            <a:ext cx="406400" cy="406400"/>
          </a:xfrm>
          <a:prstGeom prst="rect">
            <a:avLst/>
          </a:prstGeom>
        </p:spPr>
      </p:pic>
      <p:sp>
        <p:nvSpPr>
          <p:cNvPr name="AutoShape 7" id="7"/>
          <p:cNvSpPr/>
          <p:nvPr/>
        </p:nvSpPr>
        <p:spPr>
          <a:xfrm rot="0" flipH="false" flipV="false">
            <a:off x="1524000" y="2057400"/>
            <a:ext cx="2667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01 时序循环机制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1016000" y="2667000"/>
            <a:ext cx="2870200" cy="190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RNN按顺序逐词处理序列数据，每一步的输出都紧密结合前一时刻的“记忆”状态，形成闭环的循环反馈处理模式，是处理序列任务的经典架构。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4394200" y="1778000"/>
            <a:ext cx="3378200" cy="3175000"/>
          </a:xfrm>
          <a:prstGeom prst="roundRect">
            <a:avLst>
              <a:gd name="adj" fmla="val 0"/>
            </a:avLst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4648200" y="2032000"/>
            <a:ext cx="406400" cy="406400"/>
          </a:xfrm>
          <a:prstGeom prst="rect">
            <a:avLst/>
          </a:prstGeom>
        </p:spPr>
      </p:pic>
      <p:sp>
        <p:nvSpPr>
          <p:cNvPr name="AutoShape 11" id="11"/>
          <p:cNvSpPr/>
          <p:nvPr/>
        </p:nvSpPr>
        <p:spPr>
          <a:xfrm rot="0" flipH="false" flipV="false">
            <a:off x="5156200" y="2057400"/>
            <a:ext cx="2667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02 核心痛点：信息衰减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4648200" y="2667000"/>
            <a:ext cx="2870200" cy="190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面对长文本时，早期输入的关键信息会在循环传递中逐渐稀释、变形甚至完全丢失。随着序列长度增加，模型难以捕捉首尾的长距离语义关联。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8026400" y="1778000"/>
            <a:ext cx="3378200" cy="3175000"/>
          </a:xfrm>
          <a:prstGeom prst="roundRect">
            <a:avLst>
              <a:gd name="adj" fmla="val 0"/>
            </a:avLst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8280400" y="2032000"/>
            <a:ext cx="406400" cy="406400"/>
          </a:xfrm>
          <a:prstGeom prst="rect">
            <a:avLst/>
          </a:prstGeom>
        </p:spPr>
      </p:pic>
      <p:sp>
        <p:nvSpPr>
          <p:cNvPr name="AutoShape 15" id="15"/>
          <p:cNvSpPr/>
          <p:nvPr/>
        </p:nvSpPr>
        <p:spPr>
          <a:xfrm rot="0" flipH="false" flipV="false">
            <a:off x="8788400" y="2057400"/>
            <a:ext cx="2667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03 类比：传话游戏</a:t>
            </a:r>
            <a:endParaRPr lang="en-US" sz="1100"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8280400" y="2667000"/>
            <a:ext cx="2870200" cy="190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如同多人依次传话，信息在传递链条中不断损耗与失真。RNN处理长序列的过程，正重演着这一经典的信息丢失现象，距离越远，信息越模糊。</a:t>
            </a:r>
            <a:endParaRPr lang="en-US" sz="1100"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762000" y="5334000"/>
            <a:ext cx="10668000" cy="1016000"/>
          </a:xfrm>
          <a:prstGeom prst="roundRect">
            <a:avLst>
              <a:gd name="adj" fmla="val 0"/>
            </a:avLst>
          </a:prstGeom>
          <a:solidFill>
            <a:srgbClr val="0052FF">
              <a:alpha val="8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8" id="1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1016000" y="5562600"/>
            <a:ext cx="304800" cy="304800"/>
          </a:xfrm>
          <a:prstGeom prst="rect">
            <a:avLst/>
          </a:prstGeom>
        </p:spPr>
      </p:pic>
      <p:sp>
        <p:nvSpPr>
          <p:cNvPr name="AutoShape 19" id="19"/>
          <p:cNvSpPr/>
          <p:nvPr/>
        </p:nvSpPr>
        <p:spPr>
          <a:xfrm rot="0" flipH="false" flipV="false">
            <a:off x="1460500" y="5511800"/>
            <a:ext cx="9652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关键启示：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正是由于RNN在长序列处理上的天然缺陷，促使了引入全局自注意力机制的Transformer架构诞生，它能够直接计算序列中任意位置的依赖关系，彻底解决了长距离依赖问题。</a:t>
            </a:r>
            <a:endParaRPr lang="en-US" sz="1100"/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M3 课堂练习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778000"/>
            <a:ext cx="3378200" cy="3810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778000"/>
            <a:ext cx="3378200" cy="508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016000" y="2095500"/>
            <a:ext cx="28702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016000" y="2857500"/>
            <a:ext cx="28702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概括RNN核心问题</a:t>
            </a:r>
            <a:endParaRPr lang="en-US" sz="1100"/>
          </a:p>
        </p:txBody>
      </p:sp>
      <p:cxnSp>
        <p:nvCxnSpPr>
          <p:cNvPr name="Connector 7" id="7"/>
          <p:cNvCxnSpPr/>
          <p:nvPr/>
        </p:nvCxnSpPr>
        <p:spPr>
          <a:xfrm rot="-15211" flipH="false" flipV="false">
            <a:off x="1016014" y="34226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8" id="8"/>
          <p:cNvSpPr/>
          <p:nvPr/>
        </p:nvSpPr>
        <p:spPr>
          <a:xfrm rot="0" flipH="false" flipV="false">
            <a:off x="1016000" y="3619500"/>
            <a:ext cx="2870200" cy="177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请用自己的话总结：在处理较长文本序列时，RNN模型通常会面临哪些难以解决的核心问题？尝试从信息传递与梯度计算的角度切入分析。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4394200" y="1778000"/>
            <a:ext cx="3378200" cy="3810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4394200" y="1778000"/>
            <a:ext cx="3378200" cy="508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4648200" y="2095500"/>
            <a:ext cx="28702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4648200" y="2857500"/>
            <a:ext cx="28702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定位语境理解盲区</a:t>
            </a:r>
            <a:endParaRPr lang="en-US" sz="1100"/>
          </a:p>
        </p:txBody>
      </p:sp>
      <p:cxnSp>
        <p:nvCxnSpPr>
          <p:cNvPr name="Connector 13" id="13"/>
          <p:cNvCxnSpPr/>
          <p:nvPr/>
        </p:nvCxnSpPr>
        <p:spPr>
          <a:xfrm rot="-15211" flipH="false" flipV="false">
            <a:off x="4648214" y="34226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4" id="14"/>
          <p:cNvSpPr/>
          <p:nvPr/>
        </p:nvSpPr>
        <p:spPr>
          <a:xfrm rot="0" flipH="false" flipV="false">
            <a:off x="4648200" y="3619500"/>
            <a:ext cx="2870200" cy="177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针对句子：“我昨天买了一本书，它讲述了一个关于人工智能的有趣故事”。若RNN无法准确理解代词“它”的指代对象，这一现象具体体现了RNN的什么局限性？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8026400" y="1778000"/>
            <a:ext cx="3378200" cy="3810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8026400" y="1778000"/>
            <a:ext cx="3378200" cy="508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8280400" y="2095500"/>
            <a:ext cx="28702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8280400" y="2857500"/>
            <a:ext cx="28702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辨析串行与并行模式</a:t>
            </a:r>
            <a:endParaRPr lang="en-US" sz="1100"/>
          </a:p>
        </p:txBody>
      </p:sp>
      <p:cxnSp>
        <p:nvCxnSpPr>
          <p:cNvPr name="Connector 19" id="19"/>
          <p:cNvCxnSpPr/>
          <p:nvPr/>
        </p:nvCxnSpPr>
        <p:spPr>
          <a:xfrm rot="-15211" flipH="false" flipV="false">
            <a:off x="8280414" y="34226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20" id="20"/>
          <p:cNvSpPr/>
          <p:nvPr/>
        </p:nvSpPr>
        <p:spPr>
          <a:xfrm rot="0" flipH="false" flipV="false">
            <a:off x="8280400" y="3619500"/>
            <a:ext cx="2870200" cy="177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RNN处理序列信息的方式更接近“串行”还是“并行”？请结合其循环单元的计算逻辑与数据依赖关系，简要说明判断的核心依据。</a:t>
            </a:r>
            <a:endParaRPr lang="en-US" sz="1100"/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762000" y="5842000"/>
            <a:ext cx="10668000" cy="5588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952500" y="5969000"/>
            <a:ext cx="10414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思考锦囊：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可以尝试从“梯度消失/爆炸机制”、“长距离依赖的记忆衰退”以及“循环计算的时序依赖性”这三个维度展开思考。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9525000" y="-1270000"/>
            <a:ext cx="3810000" cy="3810000"/>
          </a:xfrm>
          <a:prstGeom prst="ellipse">
            <a:avLst/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-1016000" y="5080000"/>
            <a:ext cx="2540000" cy="2540000"/>
          </a:xfrm>
          <a:prstGeom prst="ellipse">
            <a:avLst/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508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M4：Transformer注意力——全局视野与重点聚焦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397000"/>
            <a:ext cx="10668000" cy="12065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952500" y="1524000"/>
            <a:ext cx="10287000" cy="1079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核心思想：Attention is All You Need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注意力机制让模型在处理序列元素时，能</a:t>
            </a:r>
            <a:r>
              <a:rPr lang="en-US" b="true" i="false" strike="noStrike" u="none" sz="14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动态关注全局信息</a:t>
            </a: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，并根据语义重要性为不同位置分配差异化权重，替代了传统的循环式信息传递。</a:t>
            </a:r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762000" y="2857500"/>
            <a:ext cx="5270500" cy="14605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952500" y="3048000"/>
            <a:ext cx="406400" cy="4064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1460500" y="3048000"/>
            <a:ext cx="444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RNN：线性传递的“传话游戏”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952500" y="3492500"/>
            <a:ext cx="4762500" cy="698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0000"/>
              </a:lnSpc>
              <a:defRPr/>
            </a:pPr>
            <a:r>
              <a:rPr lang="en-US" b="false" i="false" strike="noStrike" u="none" sz="13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如同单向听报告，信息需逐字串行传递，容易丢失长距离关联，只能依赖前序信息的“转述”，难以捕捉全局语境。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6159500" y="2857500"/>
            <a:ext cx="5270500" cy="1460500"/>
          </a:xfrm>
          <a:prstGeom prst="roundRect">
            <a:avLst>
              <a:gd name="adj" fmla="val 0"/>
            </a:avLst>
          </a:prstGeom>
          <a:solidFill>
            <a:srgbClr val="0052FF">
              <a:alpha val="8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6350000" y="3048000"/>
            <a:ext cx="406400" cy="4064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6858000" y="3048000"/>
            <a:ext cx="444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Transformer：圆桌会议的“全局视野”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6350000" y="3492500"/>
            <a:ext cx="4762500" cy="698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0000"/>
              </a:lnSpc>
              <a:defRPr/>
            </a:pP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所有信息平铺在“桌面”上，可直接关注任意关键信息，无需等待前序传递，像高效会议一样并行捕捉全局关联与细节。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762000" y="4635500"/>
            <a:ext cx="3429000" cy="17145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952500" y="4826000"/>
            <a:ext cx="304800" cy="304800"/>
          </a:xfrm>
          <a:prstGeom prst="rect">
            <a:avLst/>
          </a:prstGeom>
        </p:spPr>
      </p:pic>
      <p:sp>
        <p:nvSpPr>
          <p:cNvPr name="AutoShape 17" id="17"/>
          <p:cNvSpPr/>
          <p:nvPr/>
        </p:nvSpPr>
        <p:spPr>
          <a:xfrm rot="0" flipH="false" flipV="false">
            <a:off x="1333500" y="4826000"/>
            <a:ext cx="2667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突破长距离依赖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952500" y="5270500"/>
            <a:ext cx="3048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直接计算任意位置词与词的关系，彻底解决循环模型中信息传递的遗忘问题，精准捕捉长文本中的深层逻辑关联。</a:t>
            </a:r>
            <a:endParaRPr lang="en-US" sz="1100"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4381500" y="4635500"/>
            <a:ext cx="3429000" cy="17145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0" id="2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4572000" y="4826000"/>
            <a:ext cx="304800" cy="304800"/>
          </a:xfrm>
          <a:prstGeom prst="rect">
            <a:avLst/>
          </a:prstGeom>
        </p:spPr>
      </p:pic>
      <p:sp>
        <p:nvSpPr>
          <p:cNvPr name="AutoShape 21" id="21"/>
          <p:cNvSpPr/>
          <p:nvPr/>
        </p:nvSpPr>
        <p:spPr>
          <a:xfrm rot="0" flipH="false" flipV="false">
            <a:off x="4953000" y="4826000"/>
            <a:ext cx="2667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并行计算提效</a:t>
            </a:r>
            <a:endParaRPr lang="en-US" sz="1100"/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4572000" y="5270500"/>
            <a:ext cx="3048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摒弃循环依赖，可同时处理序列中的所有元素，大幅提升训练效率，有效缩短模型迭代周期，降低算力成本。</a:t>
            </a:r>
            <a:endParaRPr lang="en-US" sz="1100"/>
          </a:p>
        </p:txBody>
      </p:sp>
      <p:sp>
        <p:nvSpPr>
          <p:cNvPr name="AutoShape 23" id="23"/>
          <p:cNvSpPr/>
          <p:nvPr/>
        </p:nvSpPr>
        <p:spPr>
          <a:xfrm rot="0" flipH="false" flipV="false">
            <a:off x="8001000" y="4635500"/>
            <a:ext cx="3429000" cy="17145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4" id="24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0" flipH="false" flipV="false">
            <a:off x="8191500" y="4826000"/>
            <a:ext cx="304800" cy="304800"/>
          </a:xfrm>
          <a:prstGeom prst="rect">
            <a:avLst/>
          </a:prstGeom>
        </p:spPr>
      </p:pic>
      <p:sp>
        <p:nvSpPr>
          <p:cNvPr name="AutoShape 25" id="25"/>
          <p:cNvSpPr/>
          <p:nvPr/>
        </p:nvSpPr>
        <p:spPr>
          <a:xfrm rot="0" flipH="false" flipV="false">
            <a:off x="8572500" y="4826000"/>
            <a:ext cx="2667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更强的表达能力</a:t>
            </a:r>
            <a:endParaRPr lang="en-US" sz="1100"/>
          </a:p>
        </p:txBody>
      </p:sp>
      <p:sp>
        <p:nvSpPr>
          <p:cNvPr name="AutoShape 26" id="26"/>
          <p:cNvSpPr/>
          <p:nvPr/>
        </p:nvSpPr>
        <p:spPr>
          <a:xfrm rot="0" flipH="false" flipV="false">
            <a:off x="8191500" y="5270500"/>
            <a:ext cx="3048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通过多头注意力机制，模型能同时关注不同子空间的语义特征，学习更复杂的语言模式，适配多样化的自然语言理解场景。</a:t>
            </a:r>
            <a:endParaRPr lang="en-US" sz="1100"/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9525000" y="-1270000"/>
            <a:ext cx="3810000" cy="3810000"/>
          </a:xfrm>
          <a:prstGeom prst="ellipse">
            <a:avLst/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-1016000" y="5080000"/>
            <a:ext cx="2540000" cy="2540000"/>
          </a:xfrm>
          <a:prstGeom prst="ellipse">
            <a:avLst/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508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自注意力机制 (Self-Attention) 计算过程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778000"/>
            <a:ext cx="3378200" cy="3302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762000" y="1778000"/>
            <a:ext cx="3378200" cy="508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1016000" y="2095500"/>
            <a:ext cx="406400" cy="406400"/>
          </a:xfrm>
          <a:prstGeom prst="rect">
            <a:avLst/>
          </a:prstGeom>
        </p:spPr>
      </p:pic>
      <p:sp>
        <p:nvSpPr>
          <p:cNvPr name="AutoShape 8" id="8"/>
          <p:cNvSpPr/>
          <p:nvPr/>
        </p:nvSpPr>
        <p:spPr>
          <a:xfrm rot="0" flipH="false" flipV="false">
            <a:off x="1524000" y="2095500"/>
            <a:ext cx="2413000" cy="4064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01. 生成三向量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965200" y="2794000"/>
            <a:ext cx="2971800" cy="203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核心动作：线性变换生成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• </a:t>
            </a:r>
            <a:r>
              <a:rPr lang="en-US" b="tru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Query (Q)：</a:t>
            </a: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当前词的“查询意图”，即它想关注什么。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marL="0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• </a:t>
            </a:r>
            <a:r>
              <a:rPr lang="en-US" b="tru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Key (K)：</a:t>
            </a: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其他词的“匹配特征”，即它能提供什么。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marL="0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• </a:t>
            </a:r>
            <a:r>
              <a:rPr lang="en-US" b="tru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Value (V)：</a:t>
            </a: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其他词的“实际信息”，即它包含的内容。</a:t>
            </a:r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4394200" y="1778000"/>
            <a:ext cx="3378200" cy="3302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4394200" y="1778000"/>
            <a:ext cx="3378200" cy="508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4648200" y="2095500"/>
            <a:ext cx="406400" cy="4064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5156200" y="2095500"/>
            <a:ext cx="2413000" cy="4064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02. 计算注意力分数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4597400" y="2794000"/>
            <a:ext cx="2971800" cy="203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核心动作：相似度匹配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将当前词的 Query 与序列中所有词的 Key 进行点积运算，得到的数值代表两者之间的“关联度”。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marL="0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通常会除以维度的平方根以防止数值过大，再通过 Softmax 函数归一化为概率分布。</a:t>
            </a:r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8026400" y="1778000"/>
            <a:ext cx="3378200" cy="3302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8026400" y="1778000"/>
            <a:ext cx="3378200" cy="508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8280400" y="2095500"/>
            <a:ext cx="406400" cy="406400"/>
          </a:xfrm>
          <a:prstGeom prst="rect">
            <a:avLst/>
          </a:prstGeom>
        </p:spPr>
      </p:pic>
      <p:sp>
        <p:nvSpPr>
          <p:cNvPr name="AutoShape 18" id="18"/>
          <p:cNvSpPr/>
          <p:nvPr/>
        </p:nvSpPr>
        <p:spPr>
          <a:xfrm rot="0" flipH="false" flipV="false">
            <a:off x="8788400" y="2095500"/>
            <a:ext cx="2413000" cy="4064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03. 加权求和输出</a:t>
            </a:r>
            <a:endParaRPr lang="en-US" sz="1100"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8229600" y="2794000"/>
            <a:ext cx="2971800" cy="203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核心动作：信息聚合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将上一步得到的注意力分数作为权重，对所有词的 Value 进行加权求和。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marL="0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结果即为当前词融合了全局上下文信息的新向量表示，完成了对全局依赖的捕捉。</a:t>
            </a:r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762000" y="5461000"/>
            <a:ext cx="10642600" cy="8890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965200" y="5588000"/>
            <a:ext cx="10287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机制优势：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自注意力机制突破了传统循环神经网络（RNN）的序列依赖限制，能够并行计算，并且可以直接计算任意两个词之间的依赖关系，无需考虑它们在序列中的距离，这是 Transformer 模型高效处理长文本的关键。</a:t>
            </a:r>
            <a:endParaRPr lang="en-US" sz="1100"/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9525000" y="-1270000"/>
            <a:ext cx="3810000" cy="3810000"/>
          </a:xfrm>
          <a:prstGeom prst="ellipse">
            <a:avLst/>
          </a:prstGeom>
          <a:solidFill>
            <a:srgbClr val="0052FF">
              <a:alpha val="4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-635000" y="5080000"/>
            <a:ext cx="2540000" cy="2540000"/>
          </a:xfrm>
          <a:prstGeom prst="ellipse">
            <a:avLst/>
          </a:prstGeom>
          <a:solidFill>
            <a:srgbClr val="0052FF">
              <a:alpha val="4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508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M4 课堂练习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778000"/>
            <a:ext cx="3378200" cy="39370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952500" y="2032000"/>
            <a:ext cx="29972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952500" y="2730500"/>
            <a:ext cx="29972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解释注意力机制</a:t>
            </a:r>
            <a:endParaRPr lang="en-US" sz="1100"/>
          </a:p>
        </p:txBody>
      </p:sp>
      <p:cxnSp>
        <p:nvCxnSpPr>
          <p:cNvPr name="Connector 8" id="8"/>
          <p:cNvCxnSpPr/>
          <p:nvPr/>
        </p:nvCxnSpPr>
        <p:spPr>
          <a:xfrm rot="-14566" flipH="false" flipV="false">
            <a:off x="952513" y="32321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0052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9" id="9"/>
          <p:cNvSpPr/>
          <p:nvPr/>
        </p:nvSpPr>
        <p:spPr>
          <a:xfrm rot="0" flipH="false" flipV="false">
            <a:off x="952500" y="3429000"/>
            <a:ext cx="2997200" cy="203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尝试用自己的语言向同桌阐述注意力机制的核心逻辑。可以结合生活中的场景（如课堂听讲、阅读书籍）进行类比，让抽象的概念变得直观易懂。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4394200" y="1778000"/>
            <a:ext cx="3378200" cy="39370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4584700" y="2032000"/>
            <a:ext cx="29972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4584700" y="2730500"/>
            <a:ext cx="29972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分析注意力权重</a:t>
            </a:r>
            <a:endParaRPr lang="en-US" sz="1100"/>
          </a:p>
        </p:txBody>
      </p:sp>
      <p:cxnSp>
        <p:nvCxnSpPr>
          <p:cNvPr name="Connector 13" id="13"/>
          <p:cNvCxnSpPr/>
          <p:nvPr/>
        </p:nvCxnSpPr>
        <p:spPr>
          <a:xfrm rot="-14566" flipH="false" flipV="false">
            <a:off x="4584713" y="32321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0052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4" id="14"/>
          <p:cNvSpPr/>
          <p:nvPr/>
        </p:nvSpPr>
        <p:spPr>
          <a:xfrm rot="0" flipH="false" flipV="false">
            <a:off x="4584700" y="3429000"/>
            <a:ext cx="2997200" cy="203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针对句子“他打开电脑，然后开始写代码”，当模型处理“写”这个关键词时，思考它会对“电脑”和“代码”分配更高的注意力权重吗？结合上下文逻辑与模型的关联分析，说明你的判断理由。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8026400" y="1778000"/>
            <a:ext cx="3378200" cy="39370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8216900" y="2032000"/>
            <a:ext cx="29972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endParaRPr lang="en-US" sz="1100"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8216900" y="2730500"/>
            <a:ext cx="29972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判断处理模式</a:t>
            </a:r>
            <a:endParaRPr lang="en-US" sz="1100"/>
          </a:p>
        </p:txBody>
      </p:sp>
      <p:cxnSp>
        <p:nvCxnSpPr>
          <p:cNvPr name="Connector 18" id="18"/>
          <p:cNvCxnSpPr/>
          <p:nvPr/>
        </p:nvCxnSpPr>
        <p:spPr>
          <a:xfrm rot="-14566" flipH="false" flipV="false">
            <a:off x="8216913" y="32321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0052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9" id="19"/>
          <p:cNvSpPr/>
          <p:nvPr/>
        </p:nvSpPr>
        <p:spPr>
          <a:xfrm rot="0" flipH="false" flipV="false">
            <a:off x="8216900" y="3429000"/>
            <a:ext cx="2997200" cy="203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思考Transformer架构在处理序列数据时，是采用“串行”还是“并行”的方式？结合其自注意力机制的特性，分析这种处理方式如何提升模型的计算效率与并行能力。</a:t>
            </a:r>
            <a:endParaRPr lang="en-US" sz="1100"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762000" y="6032500"/>
            <a:ext cx="1066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0052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💡 提示：结合课堂所学的 Transformer 核心原理进行思考，注重逻辑的清晰表达与实例结合。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10160000" y="-635000"/>
            <a:ext cx="2540000" cy="2540000"/>
          </a:xfrm>
          <a:prstGeom prst="ellipse">
            <a:avLst/>
          </a:prstGeom>
          <a:solidFill>
            <a:srgbClr val="0052FF">
              <a:alpha val="3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-635000" y="5080000"/>
            <a:ext cx="1905000" cy="1905000"/>
          </a:xfrm>
          <a:prstGeom prst="ellipse">
            <a:avLst/>
          </a:prstGeom>
          <a:solidFill>
            <a:srgbClr val="0052FF">
              <a:alpha val="3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508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M5：一词多义处理——上下文的动态理解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651000"/>
            <a:ext cx="5207000" cy="4064000"/>
          </a:xfrm>
          <a:prstGeom prst="roundRect">
            <a:avLst>
              <a:gd name="adj" fmla="val 0"/>
            </a:avLst>
          </a:prstGeom>
          <a:solidFill>
            <a:srgbClr val="0052FF">
              <a:alpha val="5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016000" y="1905000"/>
            <a:ext cx="4699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01 核心挑战：一词多义 (Polysemy)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1016000" y="2540000"/>
            <a:ext cx="4699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同一个词汇在不同语境中具备截然不同的含义，这种现象是自然语言理解（NLU）中最经典且棘手的难题，直接影响模型的语义判断准确性。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1016000" y="3429000"/>
            <a:ext cx="4699000" cy="9144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mpd="sng" cap="flat">
            <a:solidFill>
              <a:srgbClr val="0052FF">
                <a:alpha val="1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1143000" y="3530600"/>
            <a:ext cx="4445000" cy="7874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场景 A：自然语境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"I sat on the </a:t>
            </a:r>
            <a:r>
              <a:rPr lang="en-US" b="true" i="false" strike="noStrike" u="none" sz="13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bank</a:t>
            </a:r>
            <a:r>
              <a:rPr lang="en-US" b="false" i="false" strike="noStrike" u="none" sz="13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 of the river."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→ 依托“river”线索，判定为“河岸”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1016000" y="4495800"/>
            <a:ext cx="4699000" cy="9144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mpd="sng" cap="flat">
            <a:solidFill>
              <a:srgbClr val="0052FF">
                <a:alpha val="1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1143000" y="4597400"/>
            <a:ext cx="4445000" cy="7874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场景 B：金融语境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"I need to go to the </a:t>
            </a:r>
            <a:r>
              <a:rPr lang="en-US" b="true" i="false" strike="noStrike" u="none" sz="13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bank</a:t>
            </a:r>
            <a:r>
              <a:rPr lang="en-US" b="false" i="false" strike="noStrike" u="none" sz="13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 to withdraw money."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→ 结合“取钱”动作，判定为“银行”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6223000" y="1651000"/>
            <a:ext cx="5207000" cy="4064000"/>
          </a:xfrm>
          <a:prstGeom prst="roundRect">
            <a:avLst>
              <a:gd name="adj" fmla="val 0"/>
            </a:avLst>
          </a:prstGeom>
          <a:solidFill>
            <a:srgbClr val="0052FF">
              <a:alpha val="5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6477000" y="1905000"/>
            <a:ext cx="4699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02 破局关键：注意力机制 (Attention)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6477000" y="2540000"/>
            <a:ext cx="4699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注意力机制赋予模型“动态聚焦”能力，通过计算词与词之间的关联权重，自动识别语境中的关键线索，从而精准匹配词汇在当下的真实含义。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477000" y="3429000"/>
            <a:ext cx="4699000" cy="9144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mpd="sng" cap="flat">
            <a:solidFill>
              <a:srgbClr val="0052FF">
                <a:alpha val="1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6604000" y="3530600"/>
            <a:ext cx="4445000" cy="7874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策略 A：锚定地理特征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模型对“river”分配极高的注意力权重，抑制无关信息，优先激活“bank”的地理属性语义分支。</a:t>
            </a:r>
            <a:endParaRPr lang="en-US" sz="1100"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6477000" y="4495800"/>
            <a:ext cx="4699000" cy="9144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mpd="sng" cap="flat">
            <a:solidFill>
              <a:srgbClr val="0052FF">
                <a:alpha val="1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6604000" y="4597400"/>
            <a:ext cx="4445000" cy="7874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策略 B：激活金融场景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“withdraw money”等强金融线索获得高权重，引导模型将“bank”精准匹配为金融机构的语义。</a:t>
            </a:r>
            <a:endParaRPr lang="en-US" sz="1100"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762000" y="5905500"/>
            <a:ext cx="10668000" cy="558800"/>
          </a:xfrm>
          <a:prstGeom prst="roundRect">
            <a:avLst>
              <a:gd name="adj" fmla="val 0"/>
            </a:avLst>
          </a:prstGeom>
          <a:solidFill>
            <a:srgbClr val="0052FF">
              <a:alpha val="8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889000" y="6019800"/>
            <a:ext cx="10414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💡 核心价值：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注意力机制让AI突破了孤立的词汇理解，实现了基于上下文的动态语义判断，是现代大语言模型具备“理解力”的关键。</a:t>
            </a:r>
            <a:endParaRPr lang="en-US" sz="1100"/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10160000" y="-1270000"/>
            <a:ext cx="3810000" cy="3810000"/>
          </a:xfrm>
          <a:prstGeom prst="ellipse">
            <a:avLst/>
          </a:prstGeom>
          <a:solidFill>
            <a:srgbClr val="0052FF">
              <a:alpha val="3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-1270000" y="5080000"/>
            <a:ext cx="3175000" cy="3175000"/>
          </a:xfrm>
          <a:prstGeom prst="ellipse">
            <a:avLst/>
          </a:prstGeom>
          <a:solidFill>
            <a:srgbClr val="0052FF">
              <a:alpha val="3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508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案例分析：中文的一词多义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524000"/>
            <a:ext cx="5207000" cy="17145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952500" y="1714500"/>
            <a:ext cx="48260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0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01 品牌语境 · 科技产品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  <a:spcBef>
                <a:spcPts val="800"/>
              </a:spcBef>
            </a:pP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“我刚买了一部 </a:t>
            </a:r>
            <a:r>
              <a:rPr lang="en-US" b="true" i="false" strike="noStrike" u="none" sz="15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苹果</a:t>
            </a: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 手机，拍照效果特别好。”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🔑 关键线索：</a:t>
            </a:r>
            <a:r>
              <a:rPr lang="en-US" b="true" i="false" strike="noStrike" u="none" sz="1400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手机</a:t>
            </a: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 —— 指向电子产品属性，排除食物含义</a:t>
            </a:r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6223000" y="1524000"/>
            <a:ext cx="5207000" cy="17145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6413500" y="1714500"/>
            <a:ext cx="48260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0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02 日常语境 · 生鲜水果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  <a:spcBef>
                <a:spcPts val="800"/>
              </a:spcBef>
            </a:pP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“妈妈买了一袋 </a:t>
            </a:r>
            <a:r>
              <a:rPr lang="en-US" b="true" i="false" strike="noStrike" u="none" sz="15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苹果</a:t>
            </a: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，洗干净后分给大家吃。”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🔑 关键线索：</a:t>
            </a:r>
            <a:r>
              <a:rPr lang="en-US" b="true" i="false" strike="noStrike" u="none" sz="1400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吃</a:t>
            </a: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 —— 指向可食用属性，明确为水果类别</a:t>
            </a:r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762000" y="3556000"/>
            <a:ext cx="5207000" cy="17145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952500" y="3746500"/>
            <a:ext cx="48260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0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03 办公场景 · 电脑外设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  <a:spcBef>
                <a:spcPts val="800"/>
              </a:spcBef>
            </a:pP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“请把 </a:t>
            </a:r>
            <a:r>
              <a:rPr lang="en-US" b="true" i="false" strike="noStrike" u="none" sz="15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鼠标</a:t>
            </a: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 移到屏幕右下角，点击确认按钮。”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🔑 关键线索：</a:t>
            </a:r>
            <a:r>
              <a:rPr lang="en-US" b="true" i="false" strike="noStrike" u="none" sz="1400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屏幕</a:t>
            </a: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 —— 关联电子设备，确定为输入工具</a:t>
            </a:r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6223000" y="3556000"/>
            <a:ext cx="5207000" cy="17145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6413500" y="3746500"/>
            <a:ext cx="48260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0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04 自然场景 · 啮齿动物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  <a:spcBef>
                <a:spcPts val="800"/>
              </a:spcBef>
            </a:pP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“一只小 </a:t>
            </a:r>
            <a:r>
              <a:rPr lang="en-US" b="true" i="false" strike="noStrike" u="none" sz="15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鼠标</a:t>
            </a: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 突然从墙角的洞里钻了出来，吓了我一跳。”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🔑 关键线索：</a:t>
            </a:r>
            <a:r>
              <a:rPr lang="en-US" b="true" i="false" strike="noStrike" u="none" sz="1400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洞</a:t>
            </a: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 —— 关联自然环境，指向生物属性</a:t>
            </a:r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762000" y="5461000"/>
            <a:ext cx="10668000" cy="952500"/>
          </a:xfrm>
          <a:prstGeom prst="roundRect">
            <a:avLst>
              <a:gd name="adj" fmla="val 0"/>
            </a:avLst>
          </a:prstGeom>
          <a:solidFill>
            <a:srgbClr val="0052FF">
              <a:alpha val="8000"/>
            </a:srgbClr>
          </a:solidFill>
          <a:ln w="12700" cmpd="sng" cap="flat">
            <a:solidFill>
              <a:srgbClr val="0052FF">
                <a:alpha val="2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1016000" y="5613400"/>
            <a:ext cx="10160000" cy="698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核心原理：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注意力机制如同人类的“语境雷达”，通过自动聚焦句子中的关键线索词（如“手机”、“吃”），精准区分词语在不同场景下的语义，从而解决一词多义的歧义难题，让AI真正读懂上下文。</a:t>
            </a:r>
            <a:endParaRPr lang="en-US" sz="1100"/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9525000" y="-1270000"/>
            <a:ext cx="3810000" cy="3810000"/>
          </a:xfrm>
          <a:prstGeom prst="ellipse">
            <a:avLst/>
          </a:prstGeom>
          <a:solidFill>
            <a:srgbClr val="0052FF">
              <a:alpha val="4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-1016000" y="5080000"/>
            <a:ext cx="2540000" cy="2540000"/>
          </a:xfrm>
          <a:prstGeom prst="ellipse">
            <a:avLst/>
          </a:prstGeom>
          <a:solidFill>
            <a:srgbClr val="0052FF">
              <a:alpha val="4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508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M5 课堂练习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651000"/>
            <a:ext cx="3378200" cy="38100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1016000" y="1905000"/>
            <a:ext cx="304800" cy="304800"/>
          </a:xfrm>
          <a:prstGeom prst="rect">
            <a:avLst/>
          </a:prstGeom>
        </p:spPr>
      </p:pic>
      <p:sp>
        <p:nvSpPr>
          <p:cNvPr name="AutoShape 7" id="7"/>
          <p:cNvSpPr/>
          <p:nvPr/>
        </p:nvSpPr>
        <p:spPr>
          <a:xfrm rot="0" flipH="false" flipV="false">
            <a:off x="1397000" y="1905000"/>
            <a:ext cx="2540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01 / 判断bank词义</a:t>
            </a:r>
            <a:endParaRPr lang="en-US" sz="1100"/>
          </a:p>
        </p:txBody>
      </p:sp>
      <p:cxnSp>
        <p:nvCxnSpPr>
          <p:cNvPr name="Connector 8" id="8"/>
          <p:cNvCxnSpPr/>
          <p:nvPr/>
        </p:nvCxnSpPr>
        <p:spPr>
          <a:xfrm rot="-15211" flipH="false" flipV="false">
            <a:off x="1016014" y="2406650"/>
            <a:ext cx="28702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9" id="9"/>
          <p:cNvSpPr/>
          <p:nvPr/>
        </p:nvSpPr>
        <p:spPr>
          <a:xfrm rot="0" flipH="false" flipV="false">
            <a:off x="1016000" y="2667000"/>
            <a:ext cx="2870200" cy="203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句子：“The bank refused to lend him money.”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25000"/>
              </a:lnSpc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任务：请判断句中“bank”的含义，并阐述你做出此判断的关键依据是什么？</a:t>
            </a:r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1016000" y="5143500"/>
            <a:ext cx="28702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300">
                <a:solidFill>
                  <a:srgbClr val="0052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💡 提示：关注“lend money”的金融场景关联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4394200" y="1651000"/>
            <a:ext cx="3378200" cy="38100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4648200" y="1905000"/>
            <a:ext cx="304800" cy="3048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5029200" y="1905000"/>
            <a:ext cx="2540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02 / 判断bank含义</a:t>
            </a:r>
            <a:endParaRPr lang="en-US" sz="1100"/>
          </a:p>
        </p:txBody>
      </p:sp>
      <p:cxnSp>
        <p:nvCxnSpPr>
          <p:cNvPr name="Connector 14" id="14"/>
          <p:cNvCxnSpPr/>
          <p:nvPr/>
        </p:nvCxnSpPr>
        <p:spPr>
          <a:xfrm rot="-15211" flipH="false" flipV="false">
            <a:off x="4648214" y="2406650"/>
            <a:ext cx="28702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5" id="15"/>
          <p:cNvSpPr/>
          <p:nvPr/>
        </p:nvSpPr>
        <p:spPr>
          <a:xfrm rot="0" flipH="false" flipV="false">
            <a:off x="4648200" y="2667000"/>
            <a:ext cx="2870200" cy="203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句子：“The fishermen pulled their boat onto the bank.”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25000"/>
              </a:lnSpc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任务：请判断句中“bank”的含义，并说明你判断的核心线索是什么？</a:t>
            </a:r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4648200" y="5143500"/>
            <a:ext cx="28702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300">
                <a:solidFill>
                  <a:srgbClr val="0052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💡 提示：结合“fishermen”与“boat”的场景特征</a:t>
            </a:r>
            <a:endParaRPr lang="en-US" sz="1100"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8026400" y="1651000"/>
            <a:ext cx="3378200" cy="38100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8" id="1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8280400" y="1905000"/>
            <a:ext cx="304800" cy="304800"/>
          </a:xfrm>
          <a:prstGeom prst="rect">
            <a:avLst/>
          </a:prstGeom>
        </p:spPr>
      </p:pic>
      <p:sp>
        <p:nvSpPr>
          <p:cNvPr name="AutoShape 19" id="19"/>
          <p:cNvSpPr/>
          <p:nvPr/>
        </p:nvSpPr>
        <p:spPr>
          <a:xfrm rot="0" flipH="false" flipV="false">
            <a:off x="8661400" y="1905000"/>
            <a:ext cx="2540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03 / 语境与AI辨析</a:t>
            </a:r>
            <a:endParaRPr lang="en-US" sz="1100"/>
          </a:p>
        </p:txBody>
      </p:sp>
      <p:cxnSp>
        <p:nvCxnSpPr>
          <p:cNvPr name="Connector 20" id="20"/>
          <p:cNvCxnSpPr/>
          <p:nvPr/>
        </p:nvCxnSpPr>
        <p:spPr>
          <a:xfrm rot="-15211" flipH="false" flipV="false">
            <a:off x="8280414" y="2406650"/>
            <a:ext cx="28702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21" id="21"/>
          <p:cNvSpPr/>
          <p:nvPr/>
        </p:nvSpPr>
        <p:spPr>
          <a:xfrm rot="0" flipH="false" flipV="false">
            <a:off x="8280400" y="2667000"/>
            <a:ext cx="2870200" cy="203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对比：“他心情很阳光” vs “今天阳光明媚”</a:t>
            </a:r>
            <a:r>
              <a:rPr lang="en-US" b="false" i="false" strike="noStrike" u="none" sz="14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25000"/>
              </a:lnSpc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任务：分析“阳光”的不同含义，并思考AI如何利用注意力机制来区分这两种语境？</a:t>
            </a:r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8280400" y="5143500"/>
            <a:ext cx="28702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300">
                <a:solidFill>
                  <a:srgbClr val="0052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💡 提示：聚焦修饰对象与情感色彩的差异</a:t>
            </a:r>
            <a:endParaRPr lang="en-US" sz="1100"/>
          </a:p>
        </p:txBody>
      </p:sp>
      <p:sp>
        <p:nvSpPr>
          <p:cNvPr name="AutoShape 23" id="23"/>
          <p:cNvSpPr/>
          <p:nvPr/>
        </p:nvSpPr>
        <p:spPr>
          <a:xfrm rot="0" flipH="false" flipV="false">
            <a:off x="762000" y="5905500"/>
            <a:ext cx="10668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核心思考：一词多义的理解本质是对上下文语境的精准捕捉，这也是AI自然语言处理中注意力机制的核心工作原理。</a:t>
            </a:r>
            <a:endParaRPr lang="en-US" sz="1100"/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10160000" y="-1270000"/>
            <a:ext cx="3810000" cy="3810000"/>
          </a:xfrm>
          <a:prstGeom prst="ellipse">
            <a:avLst/>
          </a:prstGeom>
          <a:solidFill>
            <a:srgbClr val="0052FF">
              <a:alpha val="3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-635000" y="5080000"/>
            <a:ext cx="2540000" cy="2540000"/>
          </a:xfrm>
          <a:prstGeom prst="ellipse">
            <a:avLst/>
          </a:prstGeom>
          <a:solidFill>
            <a:srgbClr val="0052FF">
              <a:alpha val="3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课程总结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524000"/>
            <a:ext cx="3378200" cy="1778000"/>
          </a:xfrm>
          <a:prstGeom prst="roundRect">
            <a:avLst>
              <a:gd name="adj" fmla="val 0"/>
            </a:avLst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762000" y="1524000"/>
            <a:ext cx="3378200" cy="381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952500" y="1752600"/>
            <a:ext cx="355600" cy="355600"/>
          </a:xfrm>
          <a:prstGeom prst="rect">
            <a:avLst/>
          </a:prstGeom>
        </p:spPr>
      </p:pic>
      <p:sp>
        <p:nvSpPr>
          <p:cNvPr name="AutoShape 8" id="8"/>
          <p:cNvSpPr/>
          <p:nvPr/>
        </p:nvSpPr>
        <p:spPr>
          <a:xfrm rot="0" flipH="false" flipV="false">
            <a:off x="1397000" y="1727200"/>
            <a:ext cx="2667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01 人工神经元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952500" y="2222500"/>
            <a:ext cx="29972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AI的基础计算单元，通过“输入→权重→激活→输出”的生物启发式流程处理信息，是构建智能模型的微观基石。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4394200" y="1524000"/>
            <a:ext cx="3378200" cy="1778000"/>
          </a:xfrm>
          <a:prstGeom prst="roundRect">
            <a:avLst>
              <a:gd name="adj" fmla="val 0"/>
            </a:avLst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4394200" y="1524000"/>
            <a:ext cx="3378200" cy="381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4584700" y="1752600"/>
            <a:ext cx="355600" cy="3556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5029200" y="1727200"/>
            <a:ext cx="2667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02 神经网络架构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4584700" y="2222500"/>
            <a:ext cx="29972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由多层神经元互联形成的网络结构，通过逐层传递实现“特征提取与抽象”，赋予模型理解复杂数据的能力。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8026400" y="1524000"/>
            <a:ext cx="3378200" cy="1778000"/>
          </a:xfrm>
          <a:prstGeom prst="roundRect">
            <a:avLst>
              <a:gd name="adj" fmla="val 0"/>
            </a:avLst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8026400" y="1524000"/>
            <a:ext cx="3378200" cy="381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8216900" y="1752600"/>
            <a:ext cx="355600" cy="355600"/>
          </a:xfrm>
          <a:prstGeom prst="rect">
            <a:avLst/>
          </a:prstGeom>
        </p:spPr>
      </p:pic>
      <p:sp>
        <p:nvSpPr>
          <p:cNvPr name="AutoShape 18" id="18"/>
          <p:cNvSpPr/>
          <p:nvPr/>
        </p:nvSpPr>
        <p:spPr>
          <a:xfrm rot="0" flipH="false" flipV="false">
            <a:off x="8661400" y="1727200"/>
            <a:ext cx="2667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03 循环神经网络 (RNN)</a:t>
            </a:r>
            <a:endParaRPr lang="en-US" sz="1100"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8216900" y="2222500"/>
            <a:ext cx="29972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专为序列数据设计，能捕捉时序信息，但受限于“长距离依赖问题”，难以有效记忆和关联过长的上下文信息。</a:t>
            </a:r>
            <a:endParaRPr lang="en-US" sz="1100"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762000" y="3556000"/>
            <a:ext cx="5207000" cy="1651000"/>
          </a:xfrm>
          <a:prstGeom prst="roundRect">
            <a:avLst>
              <a:gd name="adj" fmla="val 0"/>
            </a:avLst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762000" y="3556000"/>
            <a:ext cx="5207000" cy="381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2" id="22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952500" y="3784600"/>
            <a:ext cx="355600" cy="355600"/>
          </a:xfrm>
          <a:prstGeom prst="rect">
            <a:avLst/>
          </a:prstGeom>
        </p:spPr>
      </p:pic>
      <p:sp>
        <p:nvSpPr>
          <p:cNvPr name="AutoShape 23" id="23"/>
          <p:cNvSpPr/>
          <p:nvPr/>
        </p:nvSpPr>
        <p:spPr>
          <a:xfrm rot="0" flipH="false" flipV="false">
            <a:off x="1397000" y="3759200"/>
            <a:ext cx="444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04 Transformer：AI的范式革命</a:t>
            </a:r>
            <a:endParaRPr lang="en-US" sz="1100"/>
          </a:p>
        </p:txBody>
      </p:sp>
      <p:sp>
        <p:nvSpPr>
          <p:cNvPr name="AutoShape 24" id="24"/>
          <p:cNvSpPr/>
          <p:nvPr/>
        </p:nvSpPr>
        <p:spPr>
          <a:xfrm rot="0" flipH="false" flipV="false">
            <a:off x="952500" y="4254500"/>
            <a:ext cx="4826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以“自注意力机制”为核心，彻底打破了RNN的序列依赖，实现全局视野与并行计算，是支撑现代大语言模型高效运行的底层架构。</a:t>
            </a:r>
            <a:endParaRPr lang="en-US" sz="1100"/>
          </a:p>
        </p:txBody>
      </p:sp>
      <p:sp>
        <p:nvSpPr>
          <p:cNvPr name="AutoShape 25" id="25"/>
          <p:cNvSpPr/>
          <p:nvPr/>
        </p:nvSpPr>
        <p:spPr>
          <a:xfrm rot="0" flipH="false" flipV="false">
            <a:off x="6223000" y="3556000"/>
            <a:ext cx="5207000" cy="1651000"/>
          </a:xfrm>
          <a:prstGeom prst="roundRect">
            <a:avLst>
              <a:gd name="adj" fmla="val 0"/>
            </a:avLst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6" id="26"/>
          <p:cNvSpPr/>
          <p:nvPr/>
        </p:nvSpPr>
        <p:spPr>
          <a:xfrm rot="0" flipH="false" flipV="false">
            <a:off x="6223000" y="3556000"/>
            <a:ext cx="5207000" cy="381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7" id="2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0" flipH="false" flipV="false">
            <a:off x="6413500" y="3784600"/>
            <a:ext cx="355600" cy="355600"/>
          </a:xfrm>
          <a:prstGeom prst="rect">
            <a:avLst/>
          </a:prstGeom>
        </p:spPr>
      </p:pic>
      <p:sp>
        <p:nvSpPr>
          <p:cNvPr name="AutoShape 28" id="28"/>
          <p:cNvSpPr/>
          <p:nvPr/>
        </p:nvSpPr>
        <p:spPr>
          <a:xfrm rot="0" flipH="false" flipV="false">
            <a:off x="6858000" y="3759200"/>
            <a:ext cx="444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05 注意力机制：智能的灵魂</a:t>
            </a:r>
            <a:endParaRPr lang="en-US" sz="1100"/>
          </a:p>
        </p:txBody>
      </p:sp>
      <p:sp>
        <p:nvSpPr>
          <p:cNvPr name="AutoShape 29" id="29"/>
          <p:cNvSpPr/>
          <p:nvPr/>
        </p:nvSpPr>
        <p:spPr>
          <a:xfrm rot="0" flipH="false" flipV="false">
            <a:off x="6413500" y="4254500"/>
            <a:ext cx="4826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赋予模型动态关注能力，根据上下文重要性分配权重，精准解决“一词多义”难题，实现对语义深层关联的精准捕捉。</a:t>
            </a:r>
            <a:endParaRPr lang="en-US" sz="1100"/>
          </a:p>
        </p:txBody>
      </p:sp>
      <p:sp>
        <p:nvSpPr>
          <p:cNvPr name="AutoShape 30" id="30"/>
          <p:cNvSpPr/>
          <p:nvPr/>
        </p:nvSpPr>
        <p:spPr>
          <a:xfrm rot="0" flipH="false" flipV="false">
            <a:off x="762000" y="5461000"/>
            <a:ext cx="10668000" cy="1016000"/>
          </a:xfrm>
          <a:prstGeom prst="roundRect">
            <a:avLst>
              <a:gd name="adj" fmla="val 0"/>
            </a:avLst>
          </a:prstGeom>
          <a:solidFill>
            <a:srgbClr val="0052FF">
              <a:alpha val="8000"/>
            </a:srgbClr>
          </a:solidFill>
          <a:ln w="12700" cmpd="sng" cap="flat">
            <a:solidFill>
              <a:srgbClr val="0052FF">
                <a:alpha val="2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1" id="31"/>
          <p:cNvSpPr/>
          <p:nvPr/>
        </p:nvSpPr>
        <p:spPr>
          <a:xfrm rot="0" flipH="false" flipV="false">
            <a:off x="1016000" y="5613400"/>
            <a:ext cx="10160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true" i="false" strike="noStrike" u="none" sz="14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💡 核心洞察：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从RNN到Transformer的演进，标志着AI从“线性时序处理”向“全局并行感知”的质变。这一技术飞跃不仅解决了长文本理解的瓶颈，更直接催生了如今具备强大生成与理解能力的大语言模型。</a:t>
            </a:r>
            <a:endParaRPr lang="en-US" sz="1100"/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9525000" y="-1270000"/>
            <a:ext cx="3810000" cy="3810000"/>
          </a:xfrm>
          <a:prstGeom prst="ellipse">
            <a:avLst/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-635000" y="5080000"/>
            <a:ext cx="2540000" cy="2540000"/>
          </a:xfrm>
          <a:prstGeom prst="ellipse">
            <a:avLst/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508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课后作业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524000"/>
            <a:ext cx="10668000" cy="1905000"/>
          </a:xfrm>
          <a:prstGeom prst="roundRect">
            <a:avLst>
              <a:gd name="adj" fmla="val 0"/>
            </a:avLst>
          </a:prstGeom>
          <a:solidFill>
            <a:srgbClr val="0052FF">
              <a:alpha val="4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016000" y="1714500"/>
            <a:ext cx="1016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【作业-01】给家人解释 Transformer 注意力机制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1016000" y="2286000"/>
            <a:ext cx="3302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🎯 核心任务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3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用不超过300字，结合一个生活化的类比，向家人或朋友通俗解释注意力机制的工作原理。</a:t>
            </a:r>
          </a:p>
        </p:txBody>
      </p:sp>
      <p:cxnSp>
        <p:nvCxnSpPr>
          <p:cNvPr name="Connector 8" id="8"/>
          <p:cNvCxnSpPr/>
          <p:nvPr/>
        </p:nvCxnSpPr>
        <p:spPr>
          <a:xfrm rot="5347115" flipH="false" flipV="false">
            <a:off x="3968750" y="2755949"/>
            <a:ext cx="82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0052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9" id="9"/>
          <p:cNvSpPr/>
          <p:nvPr/>
        </p:nvSpPr>
        <p:spPr>
          <a:xfrm rot="0" flipH="false" flipV="false">
            <a:off x="4572000" y="2286000"/>
            <a:ext cx="3302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✨ 创作要求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3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拒绝晦涩术语，语言口语化，类比需生动形象、贴近日常，让人一听就懂。</a:t>
            </a:r>
          </a:p>
        </p:txBody>
      </p:sp>
      <p:cxnSp>
        <p:nvCxnSpPr>
          <p:cNvPr name="Connector 10" id="10"/>
          <p:cNvCxnSpPr/>
          <p:nvPr/>
        </p:nvCxnSpPr>
        <p:spPr>
          <a:xfrm rot="5347115" flipH="false" flipV="false">
            <a:off x="7397750" y="2755949"/>
            <a:ext cx="82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0052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1" id="11"/>
          <p:cNvSpPr/>
          <p:nvPr/>
        </p:nvSpPr>
        <p:spPr>
          <a:xfrm rot="0" flipH="false" flipV="false">
            <a:off x="8001000" y="2286000"/>
            <a:ext cx="3175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⏰ 截止时间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3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下节课前一天 22:00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提交至课程作业系统</a:t>
            </a:r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762000" y="3810000"/>
            <a:ext cx="1066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💡 优秀类比思路参考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762000" y="4318000"/>
            <a:ext cx="3429000" cy="2032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952500" y="4508500"/>
            <a:ext cx="304800" cy="304800"/>
          </a:xfrm>
          <a:prstGeom prst="rect">
            <a:avLst/>
          </a:prstGeom>
        </p:spPr>
      </p:pic>
      <p:sp>
        <p:nvSpPr>
          <p:cNvPr name="AutoShape 15" id="15"/>
          <p:cNvSpPr/>
          <p:nvPr/>
        </p:nvSpPr>
        <p:spPr>
          <a:xfrm rot="0" flipH="false" flipV="false">
            <a:off x="1333500" y="4508500"/>
            <a:ext cx="2667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图书馆检索思维</a:t>
            </a:r>
            <a:endParaRPr lang="en-US" sz="1100"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952500" y="5016500"/>
            <a:ext cx="3048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将 Query 视为“找书的主题”，Value 是所有书籍。注意力机制就像图书管理员，根据主题快速筛选出最相关的书籍，忽略无关读物，实现精准聚焦。</a:t>
            </a:r>
            <a:endParaRPr lang="en-US" sz="1100"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4381500" y="4318000"/>
            <a:ext cx="3429000" cy="2032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8" id="1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4572000" y="4508500"/>
            <a:ext cx="304800" cy="304800"/>
          </a:xfrm>
          <a:prstGeom prst="rect">
            <a:avLst/>
          </a:prstGeom>
        </p:spPr>
      </p:pic>
      <p:sp>
        <p:nvSpPr>
          <p:cNvPr name="AutoShape 19" id="19"/>
          <p:cNvSpPr/>
          <p:nvPr/>
        </p:nvSpPr>
        <p:spPr>
          <a:xfrm rot="0" flipH="false" flipV="false">
            <a:off x="4953000" y="4508500"/>
            <a:ext cx="2667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烹饪调味逻辑</a:t>
            </a:r>
            <a:endParaRPr lang="en-US" sz="1100"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4572000" y="5016500"/>
            <a:ext cx="3048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做“番茄炒蛋”时，注意力会自动给菜谱中“番茄处理”“火候控制”等关键步骤分配更高权重，弱化无关的配菜描述，聚焦核心烹饪动作。</a:t>
            </a:r>
            <a:endParaRPr lang="en-US" sz="1100"/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8001000" y="4318000"/>
            <a:ext cx="3429000" cy="2032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2" id="2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8191500" y="4508500"/>
            <a:ext cx="304800" cy="304800"/>
          </a:xfrm>
          <a:prstGeom prst="rect">
            <a:avLst/>
          </a:prstGeom>
        </p:spPr>
      </p:pic>
      <p:sp>
        <p:nvSpPr>
          <p:cNvPr name="AutoShape 23" id="23"/>
          <p:cNvSpPr/>
          <p:nvPr/>
        </p:nvSpPr>
        <p:spPr>
          <a:xfrm rot="0" flipH="false" flipV="false">
            <a:off x="8572500" y="4508500"/>
            <a:ext cx="26670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地图导航视角</a:t>
            </a:r>
            <a:endParaRPr lang="en-US" sz="1100"/>
          </a:p>
        </p:txBody>
      </p:sp>
      <p:sp>
        <p:nvSpPr>
          <p:cNvPr name="AutoShape 24" id="24"/>
          <p:cNvSpPr/>
          <p:nvPr/>
        </p:nvSpPr>
        <p:spPr>
          <a:xfrm rot="0" flipH="false" flipV="false">
            <a:off x="8191500" y="5016500"/>
            <a:ext cx="3048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把 Query 看作“目的地”，注意力机制如同导航系统，重点关注起点到终点间的道路、路口等关键节点，自动忽略无关的街道与建筑信息。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9525000" y="-1270000"/>
            <a:ext cx="3810000" cy="3810000"/>
          </a:xfrm>
          <a:prstGeom prst="ellipse">
            <a:avLst/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-635000" y="5080000"/>
            <a:ext cx="2540000" cy="2540000"/>
          </a:xfrm>
          <a:prstGeom prst="ellipse">
            <a:avLst/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508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上节课回顾与思考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651000"/>
            <a:ext cx="3378200" cy="2159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1016000" y="1905000"/>
            <a:ext cx="355600" cy="355600"/>
          </a:xfrm>
          <a:prstGeom prst="rect">
            <a:avLst/>
          </a:prstGeom>
        </p:spPr>
      </p:pic>
      <p:sp>
        <p:nvSpPr>
          <p:cNvPr name="AutoShape 7" id="7"/>
          <p:cNvSpPr/>
          <p:nvPr/>
        </p:nvSpPr>
        <p:spPr>
          <a:xfrm rot="0" flipH="false" flipV="false">
            <a:off x="1473200" y="1905000"/>
            <a:ext cx="254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01 核心范式转变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1016000" y="2413000"/>
            <a:ext cx="28702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从传统的“人工编写规则”模式，转向通过数据驱动实现“机器自主学习”，这是人工智能从弱智能迈向强智能的关键分水岭。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4394200" y="1651000"/>
            <a:ext cx="3378200" cy="2159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4648200" y="1905000"/>
            <a:ext cx="355600" cy="355600"/>
          </a:xfrm>
          <a:prstGeom prst="rect">
            <a:avLst/>
          </a:prstGeom>
        </p:spPr>
      </p:pic>
      <p:sp>
        <p:nvSpPr>
          <p:cNvPr name="AutoShape 11" id="11"/>
          <p:cNvSpPr/>
          <p:nvPr/>
        </p:nvSpPr>
        <p:spPr>
          <a:xfrm rot="0" flipH="false" flipV="false">
            <a:off x="5105400" y="1905000"/>
            <a:ext cx="254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02 学习范式与要素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4648200" y="2413000"/>
            <a:ext cx="28702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涵盖监督、无监督、强化学习三大范式；AI的核心三要素为算法模型、算力支撑与海量数据，三者相辅相成，缺一不可。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8026400" y="1651000"/>
            <a:ext cx="3378200" cy="2159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8280400" y="1905000"/>
            <a:ext cx="355600" cy="355600"/>
          </a:xfrm>
          <a:prstGeom prst="rect">
            <a:avLst/>
          </a:prstGeom>
        </p:spPr>
      </p:pic>
      <p:sp>
        <p:nvSpPr>
          <p:cNvPr name="AutoShape 15" id="15"/>
          <p:cNvSpPr/>
          <p:nvPr/>
        </p:nvSpPr>
        <p:spPr>
          <a:xfrm rot="0" flipH="false" flipV="false">
            <a:off x="8737600" y="1905000"/>
            <a:ext cx="254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03 大模型运行机制</a:t>
            </a:r>
            <a:endParaRPr lang="en-US" sz="1100"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8280400" y="2413000"/>
            <a:ext cx="28702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基于“文字接龙”的自回归预测机制，通过温度、上下文窗口、概率采样等关键参数，决定生成文本的多样性、连贯性与逻辑性。</a:t>
            </a:r>
            <a:endParaRPr lang="en-US" sz="1100"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762000" y="4191000"/>
            <a:ext cx="10668000" cy="1905000"/>
          </a:xfrm>
          <a:prstGeom prst="roundRect">
            <a:avLst>
              <a:gd name="adj" fmla="val 0"/>
            </a:avLst>
          </a:prstGeom>
          <a:solidFill>
            <a:srgbClr val="0052FF">
              <a:alpha val="8000"/>
            </a:srgbClr>
          </a:solidFill>
          <a:ln w="12700" cmpd="sng" cap="flat">
            <a:solidFill>
              <a:srgbClr val="0052FF">
                <a:alpha val="2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8" id="1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1016000" y="4508500"/>
            <a:ext cx="609600" cy="609600"/>
          </a:xfrm>
          <a:prstGeom prst="rect">
            <a:avLst/>
          </a:prstGeom>
        </p:spPr>
      </p:pic>
      <p:sp>
        <p:nvSpPr>
          <p:cNvPr name="AutoShape 19" id="19"/>
          <p:cNvSpPr/>
          <p:nvPr/>
        </p:nvSpPr>
        <p:spPr>
          <a:xfrm rot="0" flipH="false" flipV="false">
            <a:off x="1841500" y="4445000"/>
            <a:ext cx="9144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课堂思考：AI为何会“断片”？</a:t>
            </a:r>
            <a:endParaRPr lang="en-US" sz="1100"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1841500" y="4953000"/>
            <a:ext cx="9271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根据“文字接龙”的原理，为什么AI在处理长文本时，有时会“忘记”前文提到的关键信息？这直接指向了传统序列模型的核心痛点——信息在长链条传递中逐渐稀释，也是我们今天课程要解决的核心问题。</a:t>
            </a:r>
            <a:endParaRPr lang="en-US" sz="1100"/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/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3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0" y="2286000"/>
            <a:ext cx="12192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true" i="false" strike="noStrike" u="none" sz="40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Q&amp;A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0" y="3683000"/>
            <a:ext cx="12192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true" i="false" strike="noStrike" u="none" sz="5600">
                <a:solidFill>
                  <a:srgbClr val="FFFFFF">
                    <a:alpha val="9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感谢聆听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0" y="5461000"/>
            <a:ext cx="12192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false" i="false" strike="noStrike" u="none" sz="1800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探索科技 · 启迪未来 | 携手共创无限可能</a:t>
            </a:r>
            <a:endParaRPr lang="en-US" sz="1100"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0" y="6190112"/>
            <a:ext cx="1524000" cy="6678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9525000" y="-1270000"/>
            <a:ext cx="3810000" cy="3810000"/>
          </a:xfrm>
          <a:prstGeom prst="ellipse">
            <a:avLst/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-635000" y="5080000"/>
            <a:ext cx="2540000" cy="2540000"/>
          </a:xfrm>
          <a:prstGeom prst="ellipse">
            <a:avLst/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本节课学习目标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524000"/>
            <a:ext cx="5207000" cy="1460500"/>
          </a:xfrm>
          <a:prstGeom prst="roundRect">
            <a:avLst>
              <a:gd name="adj" fmla="val 0"/>
            </a:avLst>
          </a:prstGeom>
          <a:solidFill>
            <a:srgbClr val="0052FF">
              <a:alpha val="4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762000" y="1524000"/>
            <a:ext cx="50800" cy="14605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1016000" y="1714500"/>
            <a:ext cx="355600" cy="355600"/>
          </a:xfrm>
          <a:prstGeom prst="rect">
            <a:avLst/>
          </a:prstGeom>
        </p:spPr>
      </p:pic>
      <p:sp>
        <p:nvSpPr>
          <p:cNvPr name="AutoShape 8" id="8"/>
          <p:cNvSpPr/>
          <p:nvPr/>
        </p:nvSpPr>
        <p:spPr>
          <a:xfrm rot="0" flipH="false" flipV="false">
            <a:off x="1498600" y="1676400"/>
            <a:ext cx="431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01 构建基础认知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1016000" y="2159000"/>
            <a:ext cx="4445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绘制人工神经元模型，深入解析输入、权重、激活、输出四大核心环节，建立对AI智能单元的底层认知。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762000" y="3175000"/>
            <a:ext cx="5207000" cy="1460500"/>
          </a:xfrm>
          <a:prstGeom prst="roundRect">
            <a:avLst>
              <a:gd name="adj" fmla="val 0"/>
            </a:avLst>
          </a:prstGeom>
          <a:solidFill>
            <a:srgbClr val="0052FF">
              <a:alpha val="4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762000" y="3175000"/>
            <a:ext cx="50800" cy="14605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1016000" y="3365500"/>
            <a:ext cx="355600" cy="3556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1498600" y="3327400"/>
            <a:ext cx="431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02 理解分层抽象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1016000" y="3810000"/>
            <a:ext cx="4445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掌握输入层、隐藏层与输出层的层级关系，理解神经网络如何逐层提取特征，实现从原始数据到抽象概念的转化。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762000" y="4826000"/>
            <a:ext cx="5207000" cy="1460500"/>
          </a:xfrm>
          <a:prstGeom prst="roundRect">
            <a:avLst>
              <a:gd name="adj" fmla="val 0"/>
            </a:avLst>
          </a:prstGeom>
          <a:solidFill>
            <a:srgbClr val="0052FF">
              <a:alpha val="4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762000" y="4826000"/>
            <a:ext cx="50800" cy="14605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1016000" y="5016500"/>
            <a:ext cx="355600" cy="355600"/>
          </a:xfrm>
          <a:prstGeom prst="rect">
            <a:avLst/>
          </a:prstGeom>
        </p:spPr>
      </p:pic>
      <p:sp>
        <p:nvSpPr>
          <p:cNvPr name="AutoShape 18" id="18"/>
          <p:cNvSpPr/>
          <p:nvPr/>
        </p:nvSpPr>
        <p:spPr>
          <a:xfrm rot="0" flipH="false" flipV="false">
            <a:off x="1498600" y="4978400"/>
            <a:ext cx="431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03 诊断传统模型局限</a:t>
            </a:r>
            <a:endParaRPr lang="en-US" sz="1100"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1016000" y="5461000"/>
            <a:ext cx="4445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通过“传话游戏”生动类比，剖析RNN等传统模型在处理长序列数据时面临的信息衰减与记忆瓶颈问题。</a:t>
            </a:r>
            <a:endParaRPr lang="en-US" sz="1100"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6223000" y="1524000"/>
            <a:ext cx="5207000" cy="1460500"/>
          </a:xfrm>
          <a:prstGeom prst="roundRect">
            <a:avLst>
              <a:gd name="adj" fmla="val 0"/>
            </a:avLst>
          </a:prstGeom>
          <a:solidFill>
            <a:srgbClr val="0052FF">
              <a:alpha val="4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6223000" y="1524000"/>
            <a:ext cx="50800" cy="14605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2" id="22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6477000" y="1714500"/>
            <a:ext cx="355600" cy="355600"/>
          </a:xfrm>
          <a:prstGeom prst="rect">
            <a:avLst/>
          </a:prstGeom>
        </p:spPr>
      </p:pic>
      <p:sp>
        <p:nvSpPr>
          <p:cNvPr name="AutoShape 23" id="23"/>
          <p:cNvSpPr/>
          <p:nvPr/>
        </p:nvSpPr>
        <p:spPr>
          <a:xfrm rot="0" flipH="false" flipV="false">
            <a:off x="6959600" y="1676400"/>
            <a:ext cx="431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04 掌握核心突破</a:t>
            </a:r>
            <a:endParaRPr lang="en-US" sz="1100"/>
          </a:p>
        </p:txBody>
      </p:sp>
      <p:sp>
        <p:nvSpPr>
          <p:cNvPr name="AutoShape 24" id="24"/>
          <p:cNvSpPr/>
          <p:nvPr/>
        </p:nvSpPr>
        <p:spPr>
          <a:xfrm rot="0" flipH="false" flipV="false">
            <a:off x="6477000" y="2159000"/>
            <a:ext cx="4445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以“开会讨论”为喻，深入浅出地拆解Transformer的自注意力机制与并行计算原理，理解其革命性的架构优势。</a:t>
            </a:r>
            <a:endParaRPr lang="en-US" sz="1100"/>
          </a:p>
        </p:txBody>
      </p:sp>
      <p:sp>
        <p:nvSpPr>
          <p:cNvPr name="AutoShape 25" id="25"/>
          <p:cNvSpPr/>
          <p:nvPr/>
        </p:nvSpPr>
        <p:spPr>
          <a:xfrm rot="0" flipH="false" flipV="false">
            <a:off x="6223000" y="3175000"/>
            <a:ext cx="5207000" cy="1460500"/>
          </a:xfrm>
          <a:prstGeom prst="roundRect">
            <a:avLst>
              <a:gd name="adj" fmla="val 0"/>
            </a:avLst>
          </a:prstGeom>
          <a:solidFill>
            <a:srgbClr val="0052FF">
              <a:alpha val="4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6" id="26"/>
          <p:cNvSpPr/>
          <p:nvPr/>
        </p:nvSpPr>
        <p:spPr>
          <a:xfrm rot="0" flipH="false" flipV="false">
            <a:off x="6223000" y="3175000"/>
            <a:ext cx="50800" cy="14605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7" id="2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0" flipH="false" flipV="false">
            <a:off x="6477000" y="3365500"/>
            <a:ext cx="355600" cy="355600"/>
          </a:xfrm>
          <a:prstGeom prst="rect">
            <a:avLst/>
          </a:prstGeom>
        </p:spPr>
      </p:pic>
      <p:sp>
        <p:nvSpPr>
          <p:cNvPr name="AutoShape 28" id="28"/>
          <p:cNvSpPr/>
          <p:nvPr/>
        </p:nvSpPr>
        <p:spPr>
          <a:xfrm rot="0" flipH="false" flipV="false">
            <a:off x="6959600" y="3327400"/>
            <a:ext cx="431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05 应用于实践</a:t>
            </a:r>
            <a:endParaRPr lang="en-US" sz="1100"/>
          </a:p>
        </p:txBody>
      </p:sp>
      <p:sp>
        <p:nvSpPr>
          <p:cNvPr name="AutoShape 29" id="29"/>
          <p:cNvSpPr/>
          <p:nvPr/>
        </p:nvSpPr>
        <p:spPr>
          <a:xfrm rot="0" flipH="false" flipV="false">
            <a:off x="6477000" y="3810000"/>
            <a:ext cx="4445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结合“bank”等多义词案例，分析注意力机制如何根据上下文动态聚焦关键信息，精准解决语义理解难题。</a:t>
            </a:r>
            <a:endParaRPr lang="en-US" sz="1100"/>
          </a:p>
        </p:txBody>
      </p:sp>
      <p:sp>
        <p:nvSpPr>
          <p:cNvPr name="AutoShape 30" id="30"/>
          <p:cNvSpPr/>
          <p:nvPr/>
        </p:nvSpPr>
        <p:spPr>
          <a:xfrm rot="0" flipH="false" flipV="false">
            <a:off x="6223000" y="4826000"/>
            <a:ext cx="5207000" cy="1460500"/>
          </a:xfrm>
          <a:prstGeom prst="roundRect">
            <a:avLst>
              <a:gd name="adj" fmla="val 0"/>
            </a:avLst>
          </a:prstGeom>
          <a:solidFill>
            <a:srgbClr val="0052FF">
              <a:alpha val="8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31" id="31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0" flipH="false" flipV="false">
            <a:off x="6477000" y="5080000"/>
            <a:ext cx="406400" cy="406400"/>
          </a:xfrm>
          <a:prstGeom prst="rect">
            <a:avLst/>
          </a:prstGeom>
        </p:spPr>
      </p:pic>
      <p:sp>
        <p:nvSpPr>
          <p:cNvPr name="AutoShape 32" id="32"/>
          <p:cNvSpPr/>
          <p:nvPr/>
        </p:nvSpPr>
        <p:spPr>
          <a:xfrm rot="0" flipH="false" flipV="false">
            <a:off x="6985000" y="5016500"/>
            <a:ext cx="4318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true" i="false" strike="noStrike" u="none" sz="15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目标达成：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建立从底层原理到前沿应用的完整认知闭环，具备分析和解释现代AI模型运作机制的能力。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M1：人工神经元——AI的基本思考单元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778000"/>
            <a:ext cx="2540000" cy="2794000"/>
          </a:xfrm>
          <a:prstGeom prst="roundRect">
            <a:avLst>
              <a:gd name="adj" fmla="val 0"/>
            </a:avLst>
          </a:prstGeom>
          <a:solidFill>
            <a:srgbClr val="0052FF">
              <a:alpha val="5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952500" y="1968500"/>
            <a:ext cx="355600" cy="3556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1397000" y="1968500"/>
            <a:ext cx="17780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01 接收输入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952500" y="2413000"/>
            <a:ext cx="2159000" cy="25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Input Reception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952500" y="2857500"/>
            <a:ext cx="21590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接收来自外部数据源或前层神经元的多路信号输入，为后续计算提供原始数据基础。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3467100" y="1778000"/>
            <a:ext cx="2540000" cy="2794000"/>
          </a:xfrm>
          <a:prstGeom prst="roundRect">
            <a:avLst>
              <a:gd name="adj" fmla="val 0"/>
            </a:avLst>
          </a:prstGeom>
          <a:solidFill>
            <a:srgbClr val="0052FF">
              <a:alpha val="5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3657600" y="1968500"/>
            <a:ext cx="355600" cy="3556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4102100" y="1968500"/>
            <a:ext cx="17780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02 加权求和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3657600" y="2413000"/>
            <a:ext cx="2159000" cy="25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Weighted Sum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3657600" y="2857500"/>
            <a:ext cx="21590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为每个输入分配独立权重并累加计算。权重数值越高，代表该输入信息对结果的影响越大。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6172200" y="1778000"/>
            <a:ext cx="2540000" cy="2794000"/>
          </a:xfrm>
          <a:prstGeom prst="roundRect">
            <a:avLst>
              <a:gd name="adj" fmla="val 0"/>
            </a:avLst>
          </a:prstGeom>
          <a:solidFill>
            <a:srgbClr val="0052FF">
              <a:alpha val="5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6362700" y="1968500"/>
            <a:ext cx="355600" cy="355600"/>
          </a:xfrm>
          <a:prstGeom prst="rect">
            <a:avLst/>
          </a:prstGeom>
        </p:spPr>
      </p:pic>
      <p:sp>
        <p:nvSpPr>
          <p:cNvPr name="AutoShape 15" id="15"/>
          <p:cNvSpPr/>
          <p:nvPr/>
        </p:nvSpPr>
        <p:spPr>
          <a:xfrm rot="0" flipH="false" flipV="false">
            <a:off x="6807200" y="1968500"/>
            <a:ext cx="17780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03 激活判断</a:t>
            </a:r>
            <a:endParaRPr lang="en-US" sz="1100"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6362700" y="2413000"/>
            <a:ext cx="2159000" cy="25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Activation Function</a:t>
            </a:r>
            <a:endParaRPr lang="en-US" sz="1100"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6362700" y="2857500"/>
            <a:ext cx="21590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通过非线性激活函数（如ReLU）处理总和，筛选有效信号，决定神经元是否激活及输出强度。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8890000" y="1778000"/>
            <a:ext cx="2540000" cy="2794000"/>
          </a:xfrm>
          <a:prstGeom prst="roundRect">
            <a:avLst>
              <a:gd name="adj" fmla="val 0"/>
            </a:avLst>
          </a:prstGeom>
          <a:solidFill>
            <a:srgbClr val="0052FF">
              <a:alpha val="5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9080500" y="1968500"/>
            <a:ext cx="355600" cy="355600"/>
          </a:xfrm>
          <a:prstGeom prst="rect">
            <a:avLst/>
          </a:prstGeom>
        </p:spPr>
      </p:pic>
      <p:sp>
        <p:nvSpPr>
          <p:cNvPr name="AutoShape 20" id="20"/>
          <p:cNvSpPr/>
          <p:nvPr/>
        </p:nvSpPr>
        <p:spPr>
          <a:xfrm rot="0" flipH="false" flipV="false">
            <a:off x="9525000" y="1968500"/>
            <a:ext cx="17780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04 产生输出</a:t>
            </a:r>
            <a:endParaRPr lang="en-US" sz="1100"/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9080500" y="2413000"/>
            <a:ext cx="2159000" cy="25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Signal Output</a:t>
            </a:r>
            <a:endParaRPr lang="en-US" sz="1100"/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9080500" y="2857500"/>
            <a:ext cx="2159000" cy="1397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输出处理后的结果信号，作为下一层神经元的输入，形成层层递进的信息传递与处理网络。</a:t>
            </a:r>
            <a:endParaRPr lang="en-US" sz="1100"/>
          </a:p>
        </p:txBody>
      </p:sp>
      <p:sp>
        <p:nvSpPr>
          <p:cNvPr name="AutoShape 23" id="23"/>
          <p:cNvSpPr/>
          <p:nvPr/>
        </p:nvSpPr>
        <p:spPr>
          <a:xfrm rot="0" flipH="false" flipV="false">
            <a:off x="762000" y="4953000"/>
            <a:ext cx="10668000" cy="13970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12700" cmpd="sng" cap="flat">
            <a:solidFill>
              <a:srgbClr val="0052FF">
                <a:alpha val="2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4" id="24"/>
          <p:cNvSpPr/>
          <p:nvPr/>
        </p:nvSpPr>
        <p:spPr>
          <a:xfrm rot="0" flipH="false" flipV="false">
            <a:off x="762000" y="4953000"/>
            <a:ext cx="76200" cy="13970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5" id="25"/>
          <p:cNvSpPr/>
          <p:nvPr/>
        </p:nvSpPr>
        <p:spPr>
          <a:xfrm rot="0" flipH="false" flipV="false">
            <a:off x="1079500" y="5143500"/>
            <a:ext cx="10033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核心机制：权重是AI的“重要性标尺”</a:t>
            </a:r>
            <a:endParaRPr lang="en-US" sz="1100"/>
          </a:p>
        </p:txBody>
      </p:sp>
      <p:sp>
        <p:nvSpPr>
          <p:cNvPr name="AutoShape 26" id="26"/>
          <p:cNvSpPr/>
          <p:nvPr/>
        </p:nvSpPr>
        <p:spPr>
          <a:xfrm rot="0" flipH="false" flipV="false">
            <a:off x="1079500" y="5588000"/>
            <a:ext cx="10033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权重并非预设值，而是模型在训练中通过数据不断优化的动态参数。它赋予了神经元区分信息主次的能力——让模型学会关注关键特征、忽略无关噪声，这正是神经网络能够实现复杂模式识别与智能决策的根本原因。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案例分析：是否推荐学生参加技能竞赛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1397000"/>
            <a:ext cx="3378200" cy="16510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cmpd="sng" cap="flat">
            <a:solidFill>
              <a:srgbClr val="C4CCDD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1016000" y="1651000"/>
            <a:ext cx="406400" cy="406400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 flipH="false" flipV="false">
            <a:off x="1524000" y="1651000"/>
            <a:ext cx="254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平时成绩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016000" y="2159000"/>
            <a:ext cx="28702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4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90分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| 基础表现指标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4394200" y="1397000"/>
            <a:ext cx="3378200" cy="16510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12700" cmpd="sng" cap="flat">
            <a:solidFill>
              <a:srgbClr val="0052FF">
                <a:alpha val="2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4648200" y="1651000"/>
            <a:ext cx="406400" cy="4064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 flipH="false" flipV="false">
            <a:off x="5156200" y="1651000"/>
            <a:ext cx="254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项目作品质量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4648200" y="2159000"/>
            <a:ext cx="28702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4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85分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| </a:t>
            </a:r>
            <a:r>
              <a:rPr lang="en-US" b="false" i="false" strike="noStrike" u="none" sz="1400">
                <a:solidFill>
                  <a:srgbClr val="F59E0B"/>
                </a:solidFill>
                <a:latin typeface="Noto Sans SC"/>
                <a:ea typeface="Noto Sans SC"/>
                <a:cs typeface="Noto Sans SC"/>
                <a:sym typeface="Noto Sans SC"/>
              </a:rPr>
              <a:t>核心权重指标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8026400" y="1397000"/>
            <a:ext cx="3378200" cy="16510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cmpd="sng" cap="flat">
            <a:solidFill>
              <a:srgbClr val="C4CCDD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8280400" y="1651000"/>
            <a:ext cx="406400" cy="4064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8788400" y="1651000"/>
            <a:ext cx="254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出勤情况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8280400" y="2159000"/>
            <a:ext cx="28702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4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95分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| 学习态度指标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762000" y="3302000"/>
            <a:ext cx="1066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模型权重分配逻辑（机器学习训练结果）</a:t>
            </a:r>
            <a:endParaRPr lang="en-US" sz="1100"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762000" y="3810000"/>
            <a:ext cx="3378200" cy="762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1016000" y="3911600"/>
            <a:ext cx="28702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项目作品质量：权重 </a:t>
            </a: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0.6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 (60%)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1016000" y="4292600"/>
            <a:ext cx="2032000" cy="762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4394200" y="3810000"/>
            <a:ext cx="3378200" cy="762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4648200" y="3911600"/>
            <a:ext cx="28702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平时成绩：权重 </a:t>
            </a: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0.3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 (30%)</a:t>
            </a:r>
            <a:endParaRPr lang="en-US" sz="1100"/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4648200" y="4292600"/>
            <a:ext cx="1016000" cy="762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8026400" y="3810000"/>
            <a:ext cx="3378200" cy="762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3" id="23"/>
          <p:cNvSpPr/>
          <p:nvPr/>
        </p:nvSpPr>
        <p:spPr>
          <a:xfrm rot="0" flipH="false" flipV="false">
            <a:off x="8280400" y="3911600"/>
            <a:ext cx="2870200" cy="3048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出勤情况：权重 </a:t>
            </a: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0.1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 (10%)</a:t>
            </a:r>
            <a:endParaRPr lang="en-US" sz="1100"/>
          </a:p>
        </p:txBody>
      </p:sp>
      <p:sp>
        <p:nvSpPr>
          <p:cNvPr name="AutoShape 24" id="24"/>
          <p:cNvSpPr/>
          <p:nvPr/>
        </p:nvSpPr>
        <p:spPr>
          <a:xfrm rot="0" flipH="false" flipV="false">
            <a:off x="8280400" y="4292600"/>
            <a:ext cx="330200" cy="76200"/>
          </a:xfrm>
          <a:prstGeom prst="roundRect">
            <a:avLst>
              <a:gd name="adj" fmla="val 0"/>
            </a:avLst>
          </a:prstGeom>
          <a:solidFill>
            <a:srgbClr val="93C5FD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5" id="25"/>
          <p:cNvSpPr/>
          <p:nvPr/>
        </p:nvSpPr>
        <p:spPr>
          <a:xfrm rot="0" flipH="false" flipV="false">
            <a:off x="762000" y="4953000"/>
            <a:ext cx="5207000" cy="1397000"/>
          </a:xfrm>
          <a:prstGeom prst="roundRect">
            <a:avLst>
              <a:gd name="adj" fmla="val 0"/>
            </a:avLst>
          </a:prstGeom>
          <a:solidFill>
            <a:srgbClr val="F3F4F6">
              <a:alpha val="50000"/>
            </a:srgbClr>
          </a:solidFill>
          <a:ln w="12700" cmpd="sng" cap="flat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6" id="26"/>
          <p:cNvSpPr/>
          <p:nvPr/>
        </p:nvSpPr>
        <p:spPr>
          <a:xfrm rot="0" flipH="false" flipV="false">
            <a:off x="952500" y="5080000"/>
            <a:ext cx="4826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加权计算过程：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(90×0.3) + (85×0.6) + (95×0.1) = 27 + 51 + 9.5 = </a:t>
            </a:r>
            <a:r>
              <a:rPr lang="en-US" b="true" i="false" strike="noStrike" u="none" sz="14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87.5分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marL="0" indent="0">
              <a:lnSpc>
                <a:spcPct val="125000"/>
              </a:lnSpc>
            </a:pP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注：通过线性加权求和得出综合能力评分，体现多维评价。</a:t>
            </a:r>
          </a:p>
        </p:txBody>
      </p:sp>
      <p:sp>
        <p:nvSpPr>
          <p:cNvPr name="AutoShape 27" id="27"/>
          <p:cNvSpPr/>
          <p:nvPr/>
        </p:nvSpPr>
        <p:spPr>
          <a:xfrm rot="0" flipH="false" flipV="false">
            <a:off x="6197600" y="4953000"/>
            <a:ext cx="5207000" cy="1397000"/>
          </a:xfrm>
          <a:prstGeom prst="roundRect">
            <a:avLst>
              <a:gd name="adj" fmla="val 0"/>
            </a:avLst>
          </a:prstGeom>
          <a:solidFill>
            <a:srgbClr val="EFF6FF">
              <a:alpha val="100000"/>
            </a:srgbClr>
          </a:solidFill>
          <a:ln w="12700" cmpd="sng" cap="flat">
            <a:solidFill>
              <a:srgbClr val="0052FF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8" id="2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6451600" y="5143500"/>
            <a:ext cx="457200" cy="457200"/>
          </a:xfrm>
          <a:prstGeom prst="rect">
            <a:avLst/>
          </a:prstGeom>
        </p:spPr>
      </p:pic>
      <p:sp>
        <p:nvSpPr>
          <p:cNvPr name="AutoShape 29" id="29"/>
          <p:cNvSpPr/>
          <p:nvPr/>
        </p:nvSpPr>
        <p:spPr>
          <a:xfrm rot="0" flipH="false" flipV="false">
            <a:off x="6985000" y="5080000"/>
            <a:ext cx="4318000" cy="1143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最终判定：推荐参加技能竞赛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marL="0" indent="0">
              <a:lnSpc>
                <a:spcPct val="108333"/>
              </a:lnSpc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综合得分87.5 &gt; 阈值80，触发激活输出。模型判定该学生具备扎实的基础与优秀的项目实践能力，建议推荐参赛。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10160000" y="5080000"/>
            <a:ext cx="2540000" cy="2540000"/>
          </a:xfrm>
          <a:prstGeom prst="ellipse">
            <a:avLst/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-508000" y="5588000"/>
            <a:ext cx="1524000" cy="1524000"/>
          </a:xfrm>
          <a:prstGeom prst="ellipse">
            <a:avLst/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508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M1 课堂练习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778000"/>
            <a:ext cx="3378200" cy="38100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12700" cmpd="sng" cap="flat">
            <a:solidFill>
              <a:srgbClr val="0052FF">
                <a:alpha val="2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762000" y="1778000"/>
            <a:ext cx="3378200" cy="508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1016000" y="2159000"/>
            <a:ext cx="406400" cy="406400"/>
          </a:xfrm>
          <a:prstGeom prst="rect">
            <a:avLst/>
          </a:prstGeom>
        </p:spPr>
      </p:pic>
      <p:sp>
        <p:nvSpPr>
          <p:cNvPr name="AutoShape 8" id="8"/>
          <p:cNvSpPr/>
          <p:nvPr/>
        </p:nvSpPr>
        <p:spPr>
          <a:xfrm rot="0" flipH="false" flipV="false">
            <a:off x="1524000" y="2184400"/>
            <a:ext cx="254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01 梳理神经元流程</a:t>
            </a:r>
            <a:endParaRPr lang="en-US" sz="1100"/>
          </a:p>
        </p:txBody>
      </p:sp>
      <p:cxnSp>
        <p:nvCxnSpPr>
          <p:cNvPr name="Connector 9" id="9"/>
          <p:cNvCxnSpPr/>
          <p:nvPr/>
        </p:nvCxnSpPr>
        <p:spPr>
          <a:xfrm rot="-15211" flipH="false" flipV="false">
            <a:off x="1016014" y="27876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0" id="10"/>
          <p:cNvSpPr/>
          <p:nvPr/>
        </p:nvSpPr>
        <p:spPr>
          <a:xfrm rot="0" flipH="false" flipV="false">
            <a:off x="1016000" y="3048000"/>
            <a:ext cx="2870200" cy="228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在纸上绘制人工神经元的结构示意图，清晰标注出</a:t>
            </a:r>
            <a:r>
              <a:rPr lang="en-US" b="true" i="false" strike="noStrike" u="none" sz="14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输入、权重、激活、输出</a:t>
            </a: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四个核心环节，直观理解信号在神经元内部的传递路径与基本运算逻辑。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4394200" y="1778000"/>
            <a:ext cx="3378200" cy="38100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12700" cmpd="sng" cap="flat">
            <a:solidFill>
              <a:srgbClr val="0052FF">
                <a:alpha val="2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4394200" y="1778000"/>
            <a:ext cx="3378200" cy="508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4648200" y="2159000"/>
            <a:ext cx="406400" cy="406400"/>
          </a:xfrm>
          <a:prstGeom prst="rect">
            <a:avLst/>
          </a:prstGeom>
        </p:spPr>
      </p:pic>
      <p:sp>
        <p:nvSpPr>
          <p:cNvPr name="AutoShape 14" id="14"/>
          <p:cNvSpPr/>
          <p:nvPr/>
        </p:nvSpPr>
        <p:spPr>
          <a:xfrm rot="0" flipH="false" flipV="false">
            <a:off x="5156200" y="2184400"/>
            <a:ext cx="254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02 判断权重优先级</a:t>
            </a:r>
            <a:endParaRPr lang="en-US" sz="1100"/>
          </a:p>
        </p:txBody>
      </p:sp>
      <p:cxnSp>
        <p:nvCxnSpPr>
          <p:cNvPr name="Connector 15" id="15"/>
          <p:cNvCxnSpPr/>
          <p:nvPr/>
        </p:nvCxnSpPr>
        <p:spPr>
          <a:xfrm rot="-15211" flipH="false" flipV="false">
            <a:off x="4648214" y="27876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6" id="16"/>
          <p:cNvSpPr/>
          <p:nvPr/>
        </p:nvSpPr>
        <p:spPr>
          <a:xfrm rot="0" flipH="false" flipV="false">
            <a:off x="4648200" y="3048000"/>
            <a:ext cx="2870200" cy="228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针对“垃圾邮件识别”场景，对比“包含‘中奖’字样”与“发件人是好友”两个特征。思考并阐述：哪个特征应赋予更高权重？请结合</a:t>
            </a:r>
            <a:r>
              <a:rPr lang="en-US" b="true" i="false" strike="noStrike" u="none" sz="14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场景概率与逻辑相关性</a:t>
            </a: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说明理由。</a:t>
            </a:r>
            <a:endParaRPr lang="en-US" sz="1100"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8026400" y="1778000"/>
            <a:ext cx="3378200" cy="38100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12700" cmpd="sng" cap="flat">
            <a:solidFill>
              <a:srgbClr val="0052FF">
                <a:alpha val="2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8026400" y="1778000"/>
            <a:ext cx="3378200" cy="508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8280400" y="2159000"/>
            <a:ext cx="406400" cy="406400"/>
          </a:xfrm>
          <a:prstGeom prst="rect">
            <a:avLst/>
          </a:prstGeom>
        </p:spPr>
      </p:pic>
      <p:sp>
        <p:nvSpPr>
          <p:cNvPr name="AutoShape 20" id="20"/>
          <p:cNvSpPr/>
          <p:nvPr/>
        </p:nvSpPr>
        <p:spPr>
          <a:xfrm rot="0" flipH="false" flipV="false">
            <a:off x="8788400" y="2184400"/>
            <a:ext cx="254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03 解析激活函数价值</a:t>
            </a:r>
            <a:endParaRPr lang="en-US" sz="1100"/>
          </a:p>
        </p:txBody>
      </p:sp>
      <p:cxnSp>
        <p:nvCxnSpPr>
          <p:cNvPr name="Connector 21" id="21"/>
          <p:cNvCxnSpPr/>
          <p:nvPr/>
        </p:nvCxnSpPr>
        <p:spPr>
          <a:xfrm rot="-15211" flipH="false" flipV="false">
            <a:off x="8280414" y="2787650"/>
            <a:ext cx="2870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22" id="22"/>
          <p:cNvSpPr/>
          <p:nvPr/>
        </p:nvSpPr>
        <p:spPr>
          <a:xfrm rot="0" flipH="false" flipV="false">
            <a:off x="8280400" y="3048000"/>
            <a:ext cx="2870200" cy="228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深度剖析激活函数对神经网络的核心意义。思考：若移除激活函数，网络将退化为线性模型，这会如何限制</a:t>
            </a:r>
            <a:r>
              <a:rPr lang="en-US" b="true" i="false" strike="noStrike" u="none" sz="14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模型的表达能力</a:t>
            </a: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？它为何是实现非线性映射的关键？</a:t>
            </a:r>
            <a:endParaRPr lang="en-US" sz="1100"/>
          </a:p>
        </p:txBody>
      </p:sp>
      <p:sp>
        <p:nvSpPr>
          <p:cNvPr name="AutoShape 23" id="23"/>
          <p:cNvSpPr/>
          <p:nvPr/>
        </p:nvSpPr>
        <p:spPr>
          <a:xfrm rot="0" flipH="false" flipV="false">
            <a:off x="762000" y="5905500"/>
            <a:ext cx="10668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💡 思考提示：尝试用通俗的语言解释专业概念，将理论与实际生活场景结合起来理解。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10160000" y="-762000"/>
            <a:ext cx="2540000" cy="2540000"/>
          </a:xfrm>
          <a:prstGeom prst="ellipse">
            <a:avLst/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-508000" y="5715000"/>
            <a:ext cx="1524000" cy="1524000"/>
          </a:xfrm>
          <a:prstGeom prst="ellipse">
            <a:avLst/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508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M2：神经网络分层——逐层提取抽象特征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651000"/>
            <a:ext cx="3378200" cy="21590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1016000" y="1905000"/>
            <a:ext cx="355600" cy="355600"/>
          </a:xfrm>
          <a:prstGeom prst="rect">
            <a:avLst/>
          </a:prstGeom>
        </p:spPr>
      </p:pic>
      <p:sp>
        <p:nvSpPr>
          <p:cNvPr name="AutoShape 7" id="7"/>
          <p:cNvSpPr/>
          <p:nvPr/>
        </p:nvSpPr>
        <p:spPr>
          <a:xfrm rot="0" flipH="false" flipV="false">
            <a:off x="1460500" y="1879600"/>
            <a:ext cx="2667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01 输入层 Input Layer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1016000" y="2413000"/>
            <a:ext cx="2870200" cy="1206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神经网络的“信息入口”，负责接收原始数据（如图像像素、文本向量），将其转化为网络可处理的数值信号，是后续特征加工的物理基础。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4406900" y="1651000"/>
            <a:ext cx="3378200" cy="21590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4660900" y="1905000"/>
            <a:ext cx="355600" cy="355600"/>
          </a:xfrm>
          <a:prstGeom prst="rect">
            <a:avLst/>
          </a:prstGeom>
        </p:spPr>
      </p:pic>
      <p:sp>
        <p:nvSpPr>
          <p:cNvPr name="AutoShape 11" id="11"/>
          <p:cNvSpPr/>
          <p:nvPr/>
        </p:nvSpPr>
        <p:spPr>
          <a:xfrm rot="0" flipH="false" flipV="false">
            <a:off x="5105400" y="1879600"/>
            <a:ext cx="2667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02 隐藏层 Hidden Layer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4660900" y="2413000"/>
            <a:ext cx="2870200" cy="1206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网络的核心“特征加工厂”，通过多层神经元的非线性运算，对输入特征进行逐层提取、组合与变换，挖掘数据的深层内在规律与复杂模式。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8051800" y="1651000"/>
            <a:ext cx="3378200" cy="21590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8305800" y="1905000"/>
            <a:ext cx="355600" cy="355600"/>
          </a:xfrm>
          <a:prstGeom prst="rect">
            <a:avLst/>
          </a:prstGeom>
        </p:spPr>
      </p:pic>
      <p:sp>
        <p:nvSpPr>
          <p:cNvPr name="AutoShape 15" id="15"/>
          <p:cNvSpPr/>
          <p:nvPr/>
        </p:nvSpPr>
        <p:spPr>
          <a:xfrm rot="0" flipH="false" flipV="false">
            <a:off x="8750300" y="1879600"/>
            <a:ext cx="2667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03 输出层 Output Layer</a:t>
            </a:r>
            <a:endParaRPr lang="en-US" sz="1100"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8305800" y="2413000"/>
            <a:ext cx="2870200" cy="1206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任务结果的“最终出口”，将隐藏层处理后的抽象特征转化为具体的任务输出，如分类标签（猫/狗）、回归数值预测或生成式的内容结果。</a:t>
            </a:r>
            <a:endParaRPr lang="en-US" sz="1100"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762000" y="4191000"/>
            <a:ext cx="1066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核心逻辑：从基础感知到抽象认知的进化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762000" y="4762500"/>
            <a:ext cx="5270500" cy="16510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1016000" y="4953000"/>
            <a:ext cx="406400" cy="406400"/>
          </a:xfrm>
          <a:prstGeom prst="rect">
            <a:avLst/>
          </a:prstGeom>
        </p:spPr>
      </p:pic>
      <p:sp>
        <p:nvSpPr>
          <p:cNvPr name="AutoShape 20" id="20"/>
          <p:cNvSpPr/>
          <p:nvPr/>
        </p:nvSpPr>
        <p:spPr>
          <a:xfrm rot="0" flipH="false" flipV="false">
            <a:off x="1524000" y="4978400"/>
            <a:ext cx="43180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浅层特征：视觉与感官的基础构建</a:t>
            </a:r>
            <a:endParaRPr lang="en-US" sz="1100"/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1016000" y="5461000"/>
            <a:ext cx="47625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位于网络前端，捕捉数据最基础的物理特征，如图像的边缘、纹理、色彩，或文本的字符与基础词汇。这是神经网络理解世界的“第一印象”，为后续的抽象组合提供了最原始的素材。</a:t>
            </a:r>
            <a:endParaRPr lang="en-US" sz="1100"/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6159500" y="4762500"/>
            <a:ext cx="5270500" cy="1651000"/>
          </a:xfrm>
          <a:prstGeom prst="roundRect">
            <a:avLst>
              <a:gd name="adj" fmla="val 0"/>
            </a:avLst>
          </a:prstGeom>
          <a:solidFill>
            <a:srgbClr val="F3F4F6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3" id="23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0" flipH="false" flipV="false">
            <a:off x="6413500" y="4953000"/>
            <a:ext cx="406400" cy="406400"/>
          </a:xfrm>
          <a:prstGeom prst="rect">
            <a:avLst/>
          </a:prstGeom>
        </p:spPr>
      </p:pic>
      <p:sp>
        <p:nvSpPr>
          <p:cNvPr name="AutoShape 24" id="24"/>
          <p:cNvSpPr/>
          <p:nvPr/>
        </p:nvSpPr>
        <p:spPr>
          <a:xfrm rot="0" flipH="false" flipV="false">
            <a:off x="6921500" y="4978400"/>
            <a:ext cx="4318000" cy="3556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深层特征：认知与规律的抽象提炼</a:t>
            </a:r>
            <a:endParaRPr lang="en-US" sz="1100"/>
          </a:p>
        </p:txBody>
      </p:sp>
      <p:sp>
        <p:nvSpPr>
          <p:cNvPr name="AutoShape 25" id="25"/>
          <p:cNvSpPr/>
          <p:nvPr/>
        </p:nvSpPr>
        <p:spPr>
          <a:xfrm rot="0" flipH="false" flipV="false">
            <a:off x="6413500" y="5461000"/>
            <a:ext cx="47625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08333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位于网络中后段，将浅层特征组合为复杂的抽象模式，如识别面部五官、物体轮廓、场景语义，甚至理解逻辑关系与情感倾向。层级越深，特征越抽象，越能捕捉事物的本质属性与核心规律。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9525000" y="-1270000"/>
            <a:ext cx="3810000" cy="3810000"/>
          </a:xfrm>
          <a:prstGeom prst="ellipse">
            <a:avLst/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-1016000" y="5080000"/>
            <a:ext cx="2540000" cy="2540000"/>
          </a:xfrm>
          <a:prstGeom prst="ellipse">
            <a:avLst/>
          </a:prstGeom>
          <a:solidFill>
            <a:srgbClr val="0052FF">
              <a:alpha val="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508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案例分析：识别“教室里举手的学生”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905000"/>
            <a:ext cx="2032000" cy="33020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762000" y="1905000"/>
            <a:ext cx="2032000" cy="508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0" flipH="false" flipV="false">
            <a:off x="1549400" y="2222500"/>
            <a:ext cx="457200" cy="457200"/>
          </a:xfrm>
          <a:prstGeom prst="rect">
            <a:avLst/>
          </a:prstGeom>
        </p:spPr>
      </p:pic>
      <p:sp>
        <p:nvSpPr>
          <p:cNvPr name="AutoShape 8" id="8"/>
          <p:cNvSpPr/>
          <p:nvPr/>
        </p:nvSpPr>
        <p:spPr>
          <a:xfrm rot="0" flipH="false" flipV="false">
            <a:off x="889000" y="2857500"/>
            <a:ext cx="177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01 输入层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889000" y="3429000"/>
            <a:ext cx="17780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16666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接收图片的原始像素信息，将图像转化为神经网络可处理的数字矩阵，作为识别的起点。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2921000" y="1905000"/>
            <a:ext cx="2032000" cy="33020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2921000" y="1905000"/>
            <a:ext cx="2032000" cy="508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0" flipH="false" flipV="false">
            <a:off x="3708400" y="2222500"/>
            <a:ext cx="457200" cy="4572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3048000" y="2857500"/>
            <a:ext cx="177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02 特征提取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3048000" y="3429000"/>
            <a:ext cx="17780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16666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识别图像中的基础视觉特征，如边缘轮廓、颜色区块和简单的几何形状，构建底层特征。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5080000" y="1905000"/>
            <a:ext cx="2032000" cy="33020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5080000" y="1905000"/>
            <a:ext cx="2032000" cy="508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0" flipH="false" flipV="false">
            <a:off x="5867400" y="2222500"/>
            <a:ext cx="457200" cy="457200"/>
          </a:xfrm>
          <a:prstGeom prst="rect">
            <a:avLst/>
          </a:prstGeom>
        </p:spPr>
      </p:pic>
      <p:sp>
        <p:nvSpPr>
          <p:cNvPr name="AutoShape 18" id="18"/>
          <p:cNvSpPr/>
          <p:nvPr/>
        </p:nvSpPr>
        <p:spPr>
          <a:xfrm rot="0" flipH="false" flipV="false">
            <a:off x="5207000" y="2857500"/>
            <a:ext cx="177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03 部件识别</a:t>
            </a:r>
            <a:endParaRPr lang="en-US" sz="1100"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5207000" y="3429000"/>
            <a:ext cx="17780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16666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组合底层特征，精准识别出“手”、“脸”、“桌椅”等关键物体部件，理解局部构成。</a:t>
            </a:r>
            <a:endParaRPr lang="en-US" sz="1100"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7239000" y="1905000"/>
            <a:ext cx="2032000" cy="33020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7239000" y="1905000"/>
            <a:ext cx="2032000" cy="508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2" id="22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0" flipH="false" flipV="false">
            <a:off x="8026400" y="2222500"/>
            <a:ext cx="457200" cy="457200"/>
          </a:xfrm>
          <a:prstGeom prst="rect">
            <a:avLst/>
          </a:prstGeom>
        </p:spPr>
      </p:pic>
      <p:sp>
        <p:nvSpPr>
          <p:cNvPr name="AutoShape 23" id="23"/>
          <p:cNvSpPr/>
          <p:nvPr/>
        </p:nvSpPr>
        <p:spPr>
          <a:xfrm rot="0" flipH="false" flipV="false">
            <a:off x="7366000" y="2857500"/>
            <a:ext cx="177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04 关系推理</a:t>
            </a:r>
            <a:endParaRPr lang="en-US" sz="1100"/>
          </a:p>
        </p:txBody>
      </p:sp>
      <p:sp>
        <p:nvSpPr>
          <p:cNvPr name="AutoShape 24" id="24"/>
          <p:cNvSpPr/>
          <p:nvPr/>
        </p:nvSpPr>
        <p:spPr>
          <a:xfrm rot="0" flipH="false" flipV="false">
            <a:off x="7366000" y="3429000"/>
            <a:ext cx="17780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16666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关联各部件的逻辑关系，判断出“人坐在椅子上”、“手举过头顶”等行为与空间关系。</a:t>
            </a:r>
            <a:endParaRPr lang="en-US" sz="1100"/>
          </a:p>
        </p:txBody>
      </p:sp>
      <p:sp>
        <p:nvSpPr>
          <p:cNvPr name="AutoShape 25" id="25"/>
          <p:cNvSpPr/>
          <p:nvPr/>
        </p:nvSpPr>
        <p:spPr>
          <a:xfrm rot="0" flipH="false" flipV="false">
            <a:off x="9398000" y="1905000"/>
            <a:ext cx="2032000" cy="33020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6" id="26"/>
          <p:cNvSpPr/>
          <p:nvPr/>
        </p:nvSpPr>
        <p:spPr>
          <a:xfrm rot="0" flipH="false" flipV="false">
            <a:off x="9398000" y="1905000"/>
            <a:ext cx="2032000" cy="508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7" id="2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0" flipH="false" flipV="false">
            <a:off x="10185400" y="2222500"/>
            <a:ext cx="457200" cy="457200"/>
          </a:xfrm>
          <a:prstGeom prst="rect">
            <a:avLst/>
          </a:prstGeom>
        </p:spPr>
      </p:pic>
      <p:sp>
        <p:nvSpPr>
          <p:cNvPr name="AutoShape 28" id="28"/>
          <p:cNvSpPr/>
          <p:nvPr/>
        </p:nvSpPr>
        <p:spPr>
          <a:xfrm rot="0" flipH="false" flipV="false">
            <a:off x="9525000" y="2857500"/>
            <a:ext cx="177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05 结果输出</a:t>
            </a:r>
            <a:endParaRPr lang="en-US" sz="1100"/>
          </a:p>
        </p:txBody>
      </p:sp>
      <p:sp>
        <p:nvSpPr>
          <p:cNvPr name="AutoShape 29" id="29"/>
          <p:cNvSpPr/>
          <p:nvPr/>
        </p:nvSpPr>
        <p:spPr>
          <a:xfrm rot="0" flipH="false" flipV="false">
            <a:off x="9525000" y="3429000"/>
            <a:ext cx="17780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16666"/>
              </a:lnSpc>
              <a:defRPr/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综合所有特征与推理结果，输出最终判断：图像中“存在”或“不存在”目标场景。</a:t>
            </a:r>
            <a:endParaRPr lang="en-US" sz="1100"/>
          </a:p>
        </p:txBody>
      </p:sp>
      <p:sp>
        <p:nvSpPr>
          <p:cNvPr name="AutoShape 30" id="30"/>
          <p:cNvSpPr/>
          <p:nvPr/>
        </p:nvSpPr>
        <p:spPr>
          <a:xfrm rot="0" flipH="false" flipV="false">
            <a:off x="762000" y="5461000"/>
            <a:ext cx="10668000" cy="889000"/>
          </a:xfrm>
          <a:prstGeom prst="roundRect">
            <a:avLst>
              <a:gd name="adj" fmla="val 0"/>
            </a:avLst>
          </a:prstGeom>
          <a:solidFill>
            <a:srgbClr val="0052FF">
              <a:alpha val="8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1" id="31"/>
          <p:cNvSpPr/>
          <p:nvPr/>
        </p:nvSpPr>
        <p:spPr>
          <a:xfrm rot="0" flipH="false" flipV="false">
            <a:off x="1016000" y="5651500"/>
            <a:ext cx="10160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核心逻辑：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神经网络通过</a:t>
            </a: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分层特征提取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与</a:t>
            </a: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层级推理</a:t>
            </a: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，从原始像素到抽象语义，逐步还原图像中的场景与行为，实现精准的图像识别判断。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10160000" y="-1270000"/>
            <a:ext cx="3810000" cy="3810000"/>
          </a:xfrm>
          <a:prstGeom prst="ellipse">
            <a:avLst/>
          </a:prstGeom>
          <a:solidFill>
            <a:srgbClr val="0052FF">
              <a:alpha val="4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-1270000" y="5080000"/>
            <a:ext cx="3175000" cy="3175000"/>
          </a:xfrm>
          <a:prstGeom prst="ellipse">
            <a:avLst/>
          </a:prstGeom>
          <a:solidFill>
            <a:srgbClr val="0052FF">
              <a:alpha val="4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508000"/>
            <a:ext cx="10668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M2 课堂练习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778000"/>
            <a:ext cx="3378200" cy="36830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762000" y="1778000"/>
            <a:ext cx="3378200" cy="762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952500" y="2095500"/>
            <a:ext cx="29972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952500" y="2857500"/>
            <a:ext cx="29972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识别分层职责</a:t>
            </a:r>
            <a:endParaRPr lang="en-US" sz="1100"/>
          </a:p>
        </p:txBody>
      </p:sp>
      <p:cxnSp>
        <p:nvCxnSpPr>
          <p:cNvPr name="Connector 9" id="9"/>
          <p:cNvCxnSpPr/>
          <p:nvPr/>
        </p:nvCxnSpPr>
        <p:spPr>
          <a:xfrm rot="-14566" flipH="false" flipV="false">
            <a:off x="952513" y="34226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0" id="10"/>
          <p:cNvSpPr/>
          <p:nvPr/>
        </p:nvSpPr>
        <p:spPr>
          <a:xfrm rot="0" flipH="false" flipV="false">
            <a:off x="952500" y="3619500"/>
            <a:ext cx="2997200" cy="165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在神经网络翻译任务中，输入层、隐藏层和输出层分别承担着怎样的角色？请结合数据流向与信息处理逻辑，分析各层在语言转换中的核心职责与数据处理机制。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4406900" y="1778000"/>
            <a:ext cx="3378200" cy="36830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4406900" y="1778000"/>
            <a:ext cx="3378200" cy="762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4597400" y="2095500"/>
            <a:ext cx="29972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4597400" y="2857500"/>
            <a:ext cx="29972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判断深层特征</a:t>
            </a:r>
            <a:endParaRPr lang="en-US" sz="1100"/>
          </a:p>
        </p:txBody>
      </p:sp>
      <p:cxnSp>
        <p:nvCxnSpPr>
          <p:cNvPr name="Connector 15" id="15"/>
          <p:cNvCxnSpPr/>
          <p:nvPr/>
        </p:nvCxnSpPr>
        <p:spPr>
          <a:xfrm rot="-14566" flipH="false" flipV="false">
            <a:off x="4597413" y="34226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6" id="16"/>
          <p:cNvSpPr/>
          <p:nvPr/>
        </p:nvSpPr>
        <p:spPr>
          <a:xfrm rot="0" flipH="false" flipV="false">
            <a:off x="4597400" y="3619500"/>
            <a:ext cx="2997200" cy="165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在猫咪识别任务中，“猫的胡须”与“猫的整体轮廓”哪个属于更深层次的特征？请结合特征抽象的层级性，说明深层特征如何帮助模型提升识别的准确率与鲁棒性。</a:t>
            </a:r>
            <a:endParaRPr lang="en-US" sz="1100"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8051800" y="1778000"/>
            <a:ext cx="3378200" cy="3683000"/>
          </a:xfrm>
          <a:prstGeom prst="roundRect">
            <a:avLst>
              <a:gd name="adj" fmla="val 0"/>
            </a:avLst>
          </a:prstGeom>
          <a:solidFill>
            <a:srgbClr val="0052FF">
              <a:alpha val="6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8051800" y="1778000"/>
            <a:ext cx="3378200" cy="76200"/>
          </a:xfrm>
          <a:prstGeom prst="roundRect">
            <a:avLst>
              <a:gd name="adj" fmla="val 0"/>
            </a:avLst>
          </a:prstGeom>
          <a:solidFill>
            <a:srgbClr val="0052FF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8242300" y="2095500"/>
            <a:ext cx="29972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endParaRPr lang="en-US" sz="1100"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8242300" y="2857500"/>
            <a:ext cx="29972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1F2937"/>
                </a:solidFill>
                <a:latin typeface="Noto Sans SC"/>
                <a:ea typeface="Noto Sans SC"/>
                <a:cs typeface="Noto Sans SC"/>
                <a:sym typeface="Noto Sans SC"/>
              </a:rPr>
              <a:t>拆解识别流程</a:t>
            </a:r>
            <a:endParaRPr lang="en-US" sz="1100"/>
          </a:p>
        </p:txBody>
      </p:sp>
      <p:cxnSp>
        <p:nvCxnSpPr>
          <p:cNvPr name="Connector 21" id="21"/>
          <p:cNvCxnSpPr/>
          <p:nvPr/>
        </p:nvCxnSpPr>
        <p:spPr>
          <a:xfrm rot="-14566" flipH="false" flipV="false">
            <a:off x="8242313" y="3422650"/>
            <a:ext cx="2997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0052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22" id="22"/>
          <p:cNvSpPr/>
          <p:nvPr/>
        </p:nvSpPr>
        <p:spPr>
          <a:xfrm rot="0" flipH="false" flipV="false">
            <a:off x="8242300" y="3619500"/>
            <a:ext cx="2997200" cy="165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16666"/>
              </a:lnSpc>
              <a:defRPr/>
            </a:pP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尝试用自己的话描述神经网络识别“红色跑车”的完整过程。从原始像素输入到最终分类输出，拆解每一步的特征提取、抽象与信息整合逻辑。</a:t>
            </a:r>
            <a:endParaRPr lang="en-US" sz="1100"/>
          </a:p>
        </p:txBody>
      </p:sp>
      <p:sp>
        <p:nvSpPr>
          <p:cNvPr name="AutoShape 23" id="23"/>
          <p:cNvSpPr/>
          <p:nvPr/>
        </p:nvSpPr>
        <p:spPr>
          <a:xfrm rot="0" flipH="false" flipV="false">
            <a:off x="762000" y="5715000"/>
            <a:ext cx="10668000" cy="635000"/>
          </a:xfrm>
          <a:prstGeom prst="roundRect">
            <a:avLst>
              <a:gd name="adj" fmla="val 0"/>
            </a:avLst>
          </a:prstGeom>
          <a:solidFill>
            <a:srgbClr val="0052FF">
              <a:alpha val="8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4" id="24"/>
          <p:cNvSpPr/>
          <p:nvPr/>
        </p:nvSpPr>
        <p:spPr>
          <a:xfrm rot="0" flipH="false" flipV="false">
            <a:off x="952500" y="5867400"/>
            <a:ext cx="10287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思考提示：</a:t>
            </a:r>
            <a:r>
              <a:rPr lang="en-US" b="false" i="false" strike="noStrike" u="none" sz="1400">
                <a:solidFill>
                  <a:srgbClr val="0052FF"/>
                </a:solidFill>
                <a:latin typeface="Noto Sans SC"/>
                <a:ea typeface="Noto Sans SC"/>
                <a:cs typeface="Noto Sans SC"/>
                <a:sym typeface="Noto Sans SC"/>
              </a:rPr>
              <a:t>紧扣“逐层抽象、特征递进”的核心思想，从数据输入到结果输出的全链路角度分析问题，关注特征从简单到复杂的演变过程。</a:t>
            </a:r>
            <a:endParaRPr lang="en-US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{"Label":"1","ContentProducer":"001191110102MACQD9K64010000","ProduceID":"7680431635167497144","ReservedCode1":"","ContentPropagator":"","PropagateID":"","ReservedCode2":""}</vt:lpwstr>
  </property>
</Properties>
</file>