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0.svg" ContentType="image/svg+xml"/>
  <Override PartName="/ppt/media/image101.svg" ContentType="image/svg+xml"/>
  <Override PartName="/ppt/media/image103.svg" ContentType="image/svg+xml"/>
  <Override PartName="/ppt/media/image105.svg" ContentType="image/svg+xml"/>
  <Override PartName="/ppt/media/image107.svg" ContentType="image/svg+xml"/>
  <Override PartName="/ppt/media/image109.svg" ContentType="image/svg+xml"/>
  <Override PartName="/ppt/media/image111.svg" ContentType="image/svg+xml"/>
  <Override PartName="/ppt/media/image12.svg" ContentType="image/svg+xml"/>
  <Override PartName="/ppt/media/image14.svg" ContentType="image/svg+xml"/>
  <Override PartName="/ppt/media/image16.svg" ContentType="image/svg+xml"/>
  <Override PartName="/ppt/media/image18.svg" ContentType="image/svg+xml"/>
  <Override PartName="/ppt/media/image2.svg" ContentType="image/svg+xml"/>
  <Override PartName="/ppt/media/image20.svg" ContentType="image/svg+xml"/>
  <Override PartName="/ppt/media/image22.svg" ContentType="image/svg+xml"/>
  <Override PartName="/ppt/media/image24.svg" ContentType="image/svg+xml"/>
  <Override PartName="/ppt/media/image26.svg" ContentType="image/svg+xml"/>
  <Override PartName="/ppt/media/image31.svg" ContentType="image/svg+xml"/>
  <Override PartName="/ppt/media/image34.svg" ContentType="image/svg+xml"/>
  <Override PartName="/ppt/media/image36.svg" ContentType="image/svg+xml"/>
  <Override PartName="/ppt/media/image38.svg" ContentType="image/svg+xml"/>
  <Override PartName="/ppt/media/image4.svg" ContentType="image/svg+xml"/>
  <Override PartName="/ppt/media/image41.svg" ContentType="image/svg+xml"/>
  <Override PartName="/ppt/media/image43.svg" ContentType="image/svg+xml"/>
  <Override PartName="/ppt/media/image45.svg" ContentType="image/svg+xml"/>
  <Override PartName="/ppt/media/image48.svg" ContentType="image/svg+xml"/>
  <Override PartName="/ppt/media/image50.svg" ContentType="image/svg+xml"/>
  <Override PartName="/ppt/media/image53.svg" ContentType="image/svg+xml"/>
  <Override PartName="/ppt/media/image57.svg" ContentType="image/svg+xml"/>
  <Override PartName="/ppt/media/image59.svg" ContentType="image/svg+xml"/>
  <Override PartName="/ppt/media/image6.svg" ContentType="image/svg+xml"/>
  <Override PartName="/ppt/media/image63.svg" ContentType="image/svg+xml"/>
  <Override PartName="/ppt/media/image66.svg" ContentType="image/svg+xml"/>
  <Override PartName="/ppt/media/image68.svg" ContentType="image/svg+xml"/>
  <Override PartName="/ppt/media/image70.svg" ContentType="image/svg+xml"/>
  <Override PartName="/ppt/media/image72.svg" ContentType="image/svg+xml"/>
  <Override PartName="/ppt/media/image74.svg" ContentType="image/svg+xml"/>
  <Override PartName="/ppt/media/image76.svg" ContentType="image/svg+xml"/>
  <Override PartName="/ppt/media/image78.svg" ContentType="image/svg+xml"/>
  <Override PartName="/ppt/media/image8.svg" ContentType="image/svg+xml"/>
  <Override PartName="/ppt/media/image80.svg" ContentType="image/svg+xml"/>
  <Override PartName="/ppt/media/image82.svg" ContentType="image/svg+xml"/>
  <Override PartName="/ppt/media/image84.svg" ContentType="image/svg+xml"/>
  <Override PartName="/ppt/media/image86.svg" ContentType="image/svg+xml"/>
  <Override PartName="/ppt/media/image88.svg" ContentType="image/svg+xml"/>
  <Override PartName="/ppt/media/image91.svg" ContentType="image/svg+xml"/>
  <Override PartName="/ppt/media/image93.svg" ContentType="image/svg+xml"/>
  <Override PartName="/ppt/media/image95.svg" ContentType="image/svg+xml"/>
  <Override PartName="/ppt/media/image97.svg" ContentType="image/svg+xml"/>
  <Override PartName="/ppt/media/image9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Lst>
  <p:notesMasterIdLst>
    <p:notesMasterId r:id="rId5"/>
  </p:notesMasterIdLst>
  <p:sldIdLst>
    <p:sldId id="256" r:id="rId4"/>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L="457200"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L="914400"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L="1371600"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L="1828800"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L="2286000"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L="2743200"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L="3200400"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L="3657600"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defaultTextStyle>
  <p:extLst>
    <p:ext uri="{EFAFB233-063F-42B5-8137-9DF3F51BA10A}">
      <p15:sldGuideLst xmlns:p15="http://schemas.microsoft.com/office/powerpoint/2012/main">
        <p15:guide id="1" orient="horz" pos="1620" userDrawn="1">
          <p15:clr>
            <a:srgbClr val="747775"/>
          </p15:clr>
        </p15:guide>
        <p15:guide id="2" pos="288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62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欢迎回到《AIGC应用与实践》课程。今天我们将深入探讨大模型的“教育”过程，也就是预训练和后训练。我们将了解一个强大的模型是如何从“博览群书”的基础阶段，成长为一个能够“听从指令”的得力助手的。</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张图非常直观地展示了一个名为“Grokking”或“开悟”的现象。大家可以看到，红色的训练曲线很早就达到了完美，但绿色的验证曲线在很长一段时间内都毫无进展。然而，在某个临界点之后，验证准确率突然飙升。这生动地证明了，模型在经过大量训练后，可能会从单纯的“记忆”状态，跃迁到真正“理解”问题本质的状态，这正是量变到质变的体现，也为我们理解涌现能力提供了一个绝佳的微观案例。</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虽然涌现能力很神奇，但我们必须清楚它的边界。涌现描述的是一种能力的跃迁，但这并不意味着模型拥有了意识或真正的理解能力。它仍然是基于统计规律的复杂计算。同时，涌现能力也不代表模型永远正确，我们仍需保持批判性思维。</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接下来我们谈谈模型的两个“小毛病”：知识截止和幻觉。知识截止是指模型的知识有时间边界，它不知道训练数据之后发生的事情。而幻觉则是指模型会生成一些看似合理但实际上是错误或虚构的内容。一个是“不知道”，一个是“编造了”，这是两者的本质区别。</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那么，我们该如何应对模型的这些“不可靠”呢？对于知识截止，我们可以通过联网检索、模型更新或提供新资料来解决。对于幻觉，最可靠的方法是人工核验，并训练模型在不确定时承认“我不知道”。最重要的是，我们要警惕模型流畅肯定的语气，始终保持批判性思维。</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预训练之后，模型还需要一场“岗前培训”，这就是SFT，监督微调。在这个阶段，我们用大量的“问题—好答案”样例来训练模型，让它学会理解用户的意图，并按照要求的格式、语气和角色来回答问题。</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SFT的核心价值在于改变了模型与用户的协作方式，让模型从“会说”进化到“会按要求说”。它能让模型更好地理解复杂指令，进行角色扮演，从而显著提升模型的可用性。但要记住，格式好并不等于内容对，SFT不能完全消除模型的幻觉问题。</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SFT的效果好坏，关键在于“教材”的质量，也就是SFT数据的质量。高质量的数据应该具备清晰的任务、准确的事实、完整的步骤、合适的格式、一致的风格和必要的安全边界。只有使用高质量的“教材”，才能训练出表现优异的模型。</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在评估和设计SFT数据时，我们应关注正确性、一致性、可执行性等维度。设计原则是质量优于数量，并确保数据覆盖真实任务的多样性。一个低质量的回答可能只是“多练习”，而高质量的回答则会提供具体、可执行的步骤和建议。</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今天我们一起回顾了大模型的“教育”之路。从预训练的基础教育，到自监督学习的完形填空，再到涌现能力的魔法时刻，我们了解了模型的知识边界和幻觉问题，最后学习了SFT岗前培训的重要性。记住，预训练赋予模型知识和能力，而后训练则塑造其行为和习惯。</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课后请大家完成一个实践作业：设计5个问题来测试大模型的知识边界。请记录下你的提示词、模型的回答、你判断的错误类型以及核验来源。这个作业将帮助大家更直观地理解模型的局限性。</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我们先来快速回顾一下上节课的核心内容。我们了解了人工神经元的工作模式、神经网络的层级结构，以及从RNN到Transformer的进化。现在，我们来思考一个新问题：一个结构强大的模型，为什么还要经历预训练和后训练这两个看似繁琐的教育阶段呢？这正是我们今天要探讨的核心。</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本节课结束时，你将能够解释预训练和自监督学习的概念，识别涌现能力，区分模型的知识截止和幻觉缺陷，并理解后训练SFT的作用以及如何评估数据质量。这些知识将帮助你更深入地理解大模型的工作原理。</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这是我们今天的课程地图。我们将依次学习预训练、自监督学习、涌现能力、知识截止与幻觉、后训练SFT以及SFT数据质量这六个模块，全面了解大模型的教育过程。</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我们首先来看预训练。可以把它比作大模型的“基础教育”。在这个阶段，模型会阅读海量的互联网文本，学习语言规律，构建知识基础，形成通用的语言能力。这个过程数据规模极大，训练成本高昂，但其目标是培养一个博学多才的“通才”。</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经过预训练，模型就像一个博览群书的学者，具备了语言理解、常识推断等基础能力。但它的本质更像一个“续写器”，而不是一个听话的“问答机”。它知道语言怎么接，但不一定知道你具体想要什么。同时要记住，模型不是在背诵资料，其输出的可靠性也没有保证。</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那么，如何用海量数据进行训练呢？这就需要自监督学习。它就像大规模的“完形填空”练习。系统会自动构造任务，比如遮住一些词让模型去预测。通过这种方式，模型在没有人工标注的情况下，学会了词语之间的搭配关系和上下文语义。</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自监督学习的最大优势是能够利用无穷无尽的数据，学习深层语义。但它也是一把双刃剑，因为真实世界的数据质量参差不齐，模型会不加区分地学习其中的错误和偏见。同时要注意，自监督学习和无监督学习是不同的概念，前者有明确的学习目标。</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当模型规模不断扩大时，会出现一种神奇的现象——涌现能力。这指的是在规模达到某个临界点后，模型突然获得了一些小模型完全不具备的复杂能力，比如多步推理、跨领域总结等。这种能力的出现不是线性增长的，而是在某个阈值附近突然显现。</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9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9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9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9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90204"/>
              <a:buNone/>
              <a:defRPr sz="33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90204"/>
              <a:buChar char="•"/>
              <a:defRPr sz="21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marL="914400" marR="0" lvl="1" indent="-342900" algn="l" rtl="0">
              <a:lnSpc>
                <a:spcPct val="90000"/>
              </a:lnSpc>
              <a:spcBef>
                <a:spcPts val="400"/>
              </a:spcBef>
              <a:spcAft>
                <a:spcPts val="0"/>
              </a:spcAft>
              <a:buClr>
                <a:schemeClr val="dk1"/>
              </a:buClr>
              <a:buSzPts val="1800"/>
              <a:buFont typeface="Arial" panose="020B0604020202090204"/>
              <a:buChar char="•"/>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L="1371600" marR="0" lvl="2" indent="-323850" algn="l" rtl="0">
              <a:lnSpc>
                <a:spcPct val="90000"/>
              </a:lnSpc>
              <a:spcBef>
                <a:spcPts val="400"/>
              </a:spcBef>
              <a:spcAft>
                <a:spcPts val="0"/>
              </a:spcAft>
              <a:buClr>
                <a:schemeClr val="dk1"/>
              </a:buClr>
              <a:buSzPts val="1500"/>
              <a:buFont typeface="Arial" panose="020B0604020202090204"/>
              <a:buChar char="•"/>
              <a:defRPr sz="15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L="1828800" marR="0" lvl="3"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L="2286000" marR="0" lvl="4"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L="2743200" marR="0" lvl="5"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L="3200400" marR="0" lvl="6"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L="3657600" marR="0" lvl="7"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L="4114800" marR="0" lvl="8"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1pPr>
            <a:lvl2pPr marL="0" marR="0" lvl="1"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2pPr>
            <a:lvl3pPr marL="0" marR="0" lvl="2"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3pPr>
            <a:lvl4pPr marL="0" marR="0" lvl="3"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4pPr>
            <a:lvl5pPr marL="0" marR="0" lvl="4"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5pPr>
            <a:lvl6pPr marL="0" marR="0" lvl="5"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6pPr>
            <a:lvl7pPr marL="0" marR="0" lvl="6"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7pPr>
            <a:lvl8pPr marL="0" marR="0" lvl="7"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8pPr>
            <a:lvl9pPr marL="0" marR="0" lvl="8"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9pPr>
          </a:lstStyle>
          <a:p>
            <a:pPr marL="0" lvl="0" indent="0" algn="r" rtl="0">
              <a:spcBef>
                <a:spcPts val="0"/>
              </a:spcBef>
              <a:spcAft>
                <a:spcPts val="0"/>
              </a:spcAft>
              <a:buNone/>
            </a:pPr>
            <a:fld id="{00000000-1234-1234-1234-123412341234}" type="slidenum">
              <a:rPr lang="zh-CN"/>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notesSlide" Target="../notesSlides/notesSlide1.xml"/><Relationship Id="rId7" Type="http://schemas.openxmlformats.org/officeDocument/2006/relationships/slideLayout" Target="../slideLayouts/slideLayout1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notesSlide" Target="../notesSlides/notesSlide10.xml"/><Relationship Id="rId8" Type="http://schemas.openxmlformats.org/officeDocument/2006/relationships/slideLayout" Target="../slideLayouts/slideLayout12.xml"/><Relationship Id="rId7" Type="http://schemas.openxmlformats.org/officeDocument/2006/relationships/image" Target="../media/image6.svg"/><Relationship Id="rId6" Type="http://schemas.openxmlformats.org/officeDocument/2006/relationships/image" Target="../media/image64.png"/><Relationship Id="rId5" Type="http://schemas.openxmlformats.org/officeDocument/2006/relationships/image" Target="../media/image63.svg"/><Relationship Id="rId4" Type="http://schemas.openxmlformats.org/officeDocument/2006/relationships/image" Target="../media/image62.png"/><Relationship Id="rId3" Type="http://schemas.openxmlformats.org/officeDocument/2006/relationships/image" Target="../media/image20.svg"/><Relationship Id="rId2" Type="http://schemas.openxmlformats.org/officeDocument/2006/relationships/image" Target="../media/image60.png"/><Relationship Id="rId1" Type="http://schemas.openxmlformats.org/officeDocument/2006/relationships/image" Target="../media/image61.png"/></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1.xml"/><Relationship Id="rId7" Type="http://schemas.openxmlformats.org/officeDocument/2006/relationships/slideLayout" Target="../slideLayouts/slideLayout12.xml"/><Relationship Id="rId6" Type="http://schemas.openxmlformats.org/officeDocument/2006/relationships/image" Target="../media/image41.svg"/><Relationship Id="rId5" Type="http://schemas.openxmlformats.org/officeDocument/2006/relationships/image" Target="../media/image54.png"/><Relationship Id="rId4" Type="http://schemas.openxmlformats.org/officeDocument/2006/relationships/image" Target="../media/image66.svg"/><Relationship Id="rId3" Type="http://schemas.openxmlformats.org/officeDocument/2006/relationships/image" Target="../media/image65.png"/><Relationship Id="rId2" Type="http://schemas.openxmlformats.org/officeDocument/2006/relationships/image" Target="../media/image8.svg"/><Relationship Id="rId1" Type="http://schemas.openxmlformats.org/officeDocument/2006/relationships/image" Target="../media/image29.png"/></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12.xml"/><Relationship Id="rId4" Type="http://schemas.openxmlformats.org/officeDocument/2006/relationships/image" Target="../media/image8.svg"/><Relationship Id="rId3" Type="http://schemas.openxmlformats.org/officeDocument/2006/relationships/image" Target="../media/image29.png"/><Relationship Id="rId2" Type="http://schemas.openxmlformats.org/officeDocument/2006/relationships/image" Target="../media/image68.svg"/><Relationship Id="rId1" Type="http://schemas.openxmlformats.org/officeDocument/2006/relationships/image" Target="../media/image67.png"/></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3.xml"/><Relationship Id="rId7" Type="http://schemas.openxmlformats.org/officeDocument/2006/relationships/slideLayout" Target="../slideLayouts/slideLayout12.xml"/><Relationship Id="rId6" Type="http://schemas.openxmlformats.org/officeDocument/2006/relationships/image" Target="../media/image41.svg"/><Relationship Id="rId5" Type="http://schemas.openxmlformats.org/officeDocument/2006/relationships/image" Target="../media/image54.png"/><Relationship Id="rId4" Type="http://schemas.openxmlformats.org/officeDocument/2006/relationships/image" Target="../media/image72.svg"/><Relationship Id="rId3" Type="http://schemas.openxmlformats.org/officeDocument/2006/relationships/image" Target="../media/image71.png"/><Relationship Id="rId2" Type="http://schemas.openxmlformats.org/officeDocument/2006/relationships/image" Target="../media/image70.svg"/><Relationship Id="rId1" Type="http://schemas.openxmlformats.org/officeDocument/2006/relationships/image" Target="../media/image69.png"/></Relationships>
</file>

<file path=ppt/slides/_rels/slide14.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12.xml"/><Relationship Id="rId4" Type="http://schemas.openxmlformats.org/officeDocument/2006/relationships/image" Target="../media/image8.svg"/><Relationship Id="rId3" Type="http://schemas.openxmlformats.org/officeDocument/2006/relationships/image" Target="../media/image29.png"/><Relationship Id="rId2" Type="http://schemas.openxmlformats.org/officeDocument/2006/relationships/image" Target="../media/image74.svg"/><Relationship Id="rId1" Type="http://schemas.openxmlformats.org/officeDocument/2006/relationships/image" Target="../media/image73.png"/></Relationships>
</file>

<file path=ppt/slides/_rels/slide15.xml.rels><?xml version="1.0" encoding="UTF-8" standalone="yes"?>
<Relationships xmlns="http://schemas.openxmlformats.org/package/2006/relationships"><Relationship Id="rId9" Type="http://schemas.openxmlformats.org/officeDocument/2006/relationships/image" Target="../media/image83.png"/><Relationship Id="rId8" Type="http://schemas.openxmlformats.org/officeDocument/2006/relationships/image" Target="../media/image82.svg"/><Relationship Id="rId7" Type="http://schemas.openxmlformats.org/officeDocument/2006/relationships/image" Target="../media/image81.png"/><Relationship Id="rId6" Type="http://schemas.openxmlformats.org/officeDocument/2006/relationships/image" Target="../media/image80.svg"/><Relationship Id="rId5" Type="http://schemas.openxmlformats.org/officeDocument/2006/relationships/image" Target="../media/image79.png"/><Relationship Id="rId4" Type="http://schemas.openxmlformats.org/officeDocument/2006/relationships/image" Target="../media/image78.svg"/><Relationship Id="rId3" Type="http://schemas.openxmlformats.org/officeDocument/2006/relationships/image" Target="../media/image77.png"/><Relationship Id="rId2" Type="http://schemas.openxmlformats.org/officeDocument/2006/relationships/image" Target="../media/image76.svg"/><Relationship Id="rId12" Type="http://schemas.openxmlformats.org/officeDocument/2006/relationships/notesSlide" Target="../notesSlides/notesSlide15.xml"/><Relationship Id="rId11" Type="http://schemas.openxmlformats.org/officeDocument/2006/relationships/slideLayout" Target="../slideLayouts/slideLayout12.xml"/><Relationship Id="rId10" Type="http://schemas.openxmlformats.org/officeDocument/2006/relationships/image" Target="../media/image84.svg"/><Relationship Id="rId1" Type="http://schemas.openxmlformats.org/officeDocument/2006/relationships/image" Target="../media/image75.png"/></Relationships>
</file>

<file path=ppt/slides/_rels/slide16.xml.rels><?xml version="1.0" encoding="UTF-8" standalone="yes"?>
<Relationships xmlns="http://schemas.openxmlformats.org/package/2006/relationships"><Relationship Id="rId9" Type="http://schemas.openxmlformats.org/officeDocument/2006/relationships/image" Target="../media/image90.png"/><Relationship Id="rId8" Type="http://schemas.openxmlformats.org/officeDocument/2006/relationships/image" Target="../media/image80.svg"/><Relationship Id="rId7" Type="http://schemas.openxmlformats.org/officeDocument/2006/relationships/image" Target="../media/image79.png"/><Relationship Id="rId6" Type="http://schemas.openxmlformats.org/officeDocument/2006/relationships/image" Target="../media/image36.svg"/><Relationship Id="rId5" Type="http://schemas.openxmlformats.org/officeDocument/2006/relationships/image" Target="../media/image89.png"/><Relationship Id="rId4" Type="http://schemas.openxmlformats.org/officeDocument/2006/relationships/image" Target="../media/image88.svg"/><Relationship Id="rId3" Type="http://schemas.openxmlformats.org/officeDocument/2006/relationships/image" Target="../media/image87.png"/><Relationship Id="rId2" Type="http://schemas.openxmlformats.org/officeDocument/2006/relationships/image" Target="../media/image86.svg"/><Relationship Id="rId14" Type="http://schemas.openxmlformats.org/officeDocument/2006/relationships/notesSlide" Target="../notesSlides/notesSlide16.xml"/><Relationship Id="rId13" Type="http://schemas.openxmlformats.org/officeDocument/2006/relationships/slideLayout" Target="../slideLayouts/slideLayout12.xml"/><Relationship Id="rId12" Type="http://schemas.openxmlformats.org/officeDocument/2006/relationships/image" Target="../media/image93.svg"/><Relationship Id="rId11" Type="http://schemas.openxmlformats.org/officeDocument/2006/relationships/image" Target="../media/image92.png"/><Relationship Id="rId10" Type="http://schemas.openxmlformats.org/officeDocument/2006/relationships/image" Target="../media/image91.svg"/><Relationship Id="rId1" Type="http://schemas.openxmlformats.org/officeDocument/2006/relationships/image" Target="../media/image85.png"/></Relationships>
</file>

<file path=ppt/slides/_rels/slide17.xml.rels><?xml version="1.0" encoding="UTF-8" standalone="yes"?>
<Relationships xmlns="http://schemas.openxmlformats.org/package/2006/relationships"><Relationship Id="rId9" Type="http://schemas.openxmlformats.org/officeDocument/2006/relationships/image" Target="../media/image98.png"/><Relationship Id="rId8" Type="http://schemas.openxmlformats.org/officeDocument/2006/relationships/image" Target="../media/image97.svg"/><Relationship Id="rId7" Type="http://schemas.openxmlformats.org/officeDocument/2006/relationships/image" Target="../media/image96.png"/><Relationship Id="rId6" Type="http://schemas.openxmlformats.org/officeDocument/2006/relationships/image" Target="../media/image95.svg"/><Relationship Id="rId5" Type="http://schemas.openxmlformats.org/officeDocument/2006/relationships/image" Target="../media/image94.png"/><Relationship Id="rId4" Type="http://schemas.openxmlformats.org/officeDocument/2006/relationships/image" Target="../media/image34.svg"/><Relationship Id="rId3" Type="http://schemas.openxmlformats.org/officeDocument/2006/relationships/image" Target="../media/image55.png"/><Relationship Id="rId2" Type="http://schemas.openxmlformats.org/officeDocument/2006/relationships/image" Target="../media/image80.svg"/><Relationship Id="rId16" Type="http://schemas.openxmlformats.org/officeDocument/2006/relationships/notesSlide" Target="../notesSlides/notesSlide17.xml"/><Relationship Id="rId15" Type="http://schemas.openxmlformats.org/officeDocument/2006/relationships/slideLayout" Target="../slideLayouts/slideLayout12.xml"/><Relationship Id="rId14" Type="http://schemas.openxmlformats.org/officeDocument/2006/relationships/image" Target="../media/image103.svg"/><Relationship Id="rId13" Type="http://schemas.openxmlformats.org/officeDocument/2006/relationships/image" Target="../media/image102.png"/><Relationship Id="rId12" Type="http://schemas.openxmlformats.org/officeDocument/2006/relationships/image" Target="../media/image101.svg"/><Relationship Id="rId11" Type="http://schemas.openxmlformats.org/officeDocument/2006/relationships/image" Target="../media/image100.png"/><Relationship Id="rId10" Type="http://schemas.openxmlformats.org/officeDocument/2006/relationships/image" Target="../media/image99.svg"/><Relationship Id="rId1" Type="http://schemas.openxmlformats.org/officeDocument/2006/relationships/image" Target="../media/image79.png"/></Relationships>
</file>

<file path=ppt/slides/_rels/slide18.xml.rels><?xml version="1.0" encoding="UTF-8" standalone="yes"?>
<Relationships xmlns="http://schemas.openxmlformats.org/package/2006/relationships"><Relationship Id="rId9" Type="http://schemas.openxmlformats.org/officeDocument/2006/relationships/image" Target="../media/image104.png"/><Relationship Id="rId8" Type="http://schemas.openxmlformats.org/officeDocument/2006/relationships/image" Target="../media/image68.svg"/><Relationship Id="rId7" Type="http://schemas.openxmlformats.org/officeDocument/2006/relationships/image" Target="../media/image67.png"/><Relationship Id="rId6" Type="http://schemas.openxmlformats.org/officeDocument/2006/relationships/image" Target="../media/image20.svg"/><Relationship Id="rId5" Type="http://schemas.openxmlformats.org/officeDocument/2006/relationships/image" Target="../media/image60.png"/><Relationship Id="rId4" Type="http://schemas.openxmlformats.org/officeDocument/2006/relationships/image" Target="../media/image18.svg"/><Relationship Id="rId3" Type="http://schemas.openxmlformats.org/officeDocument/2006/relationships/image" Target="../media/image46.png"/><Relationship Id="rId2" Type="http://schemas.openxmlformats.org/officeDocument/2006/relationships/image" Target="../media/image2.svg"/><Relationship Id="rId14" Type="http://schemas.openxmlformats.org/officeDocument/2006/relationships/notesSlide" Target="../notesSlides/notesSlide18.xml"/><Relationship Id="rId13" Type="http://schemas.openxmlformats.org/officeDocument/2006/relationships/slideLayout" Target="../slideLayouts/slideLayout12.xml"/><Relationship Id="rId12" Type="http://schemas.openxmlformats.org/officeDocument/2006/relationships/image" Target="../media/image107.svg"/><Relationship Id="rId11" Type="http://schemas.openxmlformats.org/officeDocument/2006/relationships/image" Target="../media/image106.png"/><Relationship Id="rId10" Type="http://schemas.openxmlformats.org/officeDocument/2006/relationships/image" Target="../media/image105.svg"/><Relationship Id="rId1" Type="http://schemas.openxmlformats.org/officeDocument/2006/relationships/image" Target="../media/image27.png"/></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19.xml"/><Relationship Id="rId7" Type="http://schemas.openxmlformats.org/officeDocument/2006/relationships/slideLayout" Target="../slideLayouts/slideLayout12.xml"/><Relationship Id="rId6" Type="http://schemas.openxmlformats.org/officeDocument/2006/relationships/image" Target="../media/image111.svg"/><Relationship Id="rId5" Type="http://schemas.openxmlformats.org/officeDocument/2006/relationships/image" Target="../media/image110.png"/><Relationship Id="rId4" Type="http://schemas.openxmlformats.org/officeDocument/2006/relationships/image" Target="../media/image109.svg"/><Relationship Id="rId3" Type="http://schemas.openxmlformats.org/officeDocument/2006/relationships/image" Target="../media/image108.png"/><Relationship Id="rId2" Type="http://schemas.openxmlformats.org/officeDocument/2006/relationships/image" Target="../media/image18.svg"/><Relationship Id="rId1" Type="http://schemas.openxmlformats.org/officeDocument/2006/relationships/image" Target="../media/image46.png"/></Relationships>
</file>

<file path=ppt/slides/_rels/slide2.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14.svg"/><Relationship Id="rId7" Type="http://schemas.openxmlformats.org/officeDocument/2006/relationships/image" Target="../media/image13.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 Id="rId3" Type="http://schemas.openxmlformats.org/officeDocument/2006/relationships/image" Target="../media/image9.png"/><Relationship Id="rId2" Type="http://schemas.openxmlformats.org/officeDocument/2006/relationships/image" Target="../media/image8.svg"/><Relationship Id="rId10" Type="http://schemas.openxmlformats.org/officeDocument/2006/relationships/notesSlide" Target="../notesSlides/notesSlide2.xml"/><Relationship Id="rId1" Type="http://schemas.openxmlformats.org/officeDocument/2006/relationships/image" Target="../media/image7.png"/></Relationships>
</file>

<file path=ppt/slides/_rels/slide3.xml.rels><?xml version="1.0" encoding="UTF-8" standalone="yes"?>
<Relationships xmlns="http://schemas.openxmlformats.org/package/2006/relationships"><Relationship Id="rId9" Type="http://schemas.openxmlformats.org/officeDocument/2006/relationships/image" Target="../media/image23.png"/><Relationship Id="rId8" Type="http://schemas.openxmlformats.org/officeDocument/2006/relationships/image" Target="../media/image22.svg"/><Relationship Id="rId7" Type="http://schemas.openxmlformats.org/officeDocument/2006/relationships/image" Target="../media/image21.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 Id="rId3" Type="http://schemas.openxmlformats.org/officeDocument/2006/relationships/image" Target="../media/image17.png"/><Relationship Id="rId2" Type="http://schemas.openxmlformats.org/officeDocument/2006/relationships/image" Target="../media/image16.svg"/><Relationship Id="rId14" Type="http://schemas.openxmlformats.org/officeDocument/2006/relationships/notesSlide" Target="../notesSlides/notesSlide3.xml"/><Relationship Id="rId13" Type="http://schemas.openxmlformats.org/officeDocument/2006/relationships/slideLayout" Target="../slideLayouts/slideLayout12.xml"/><Relationship Id="rId12" Type="http://schemas.openxmlformats.org/officeDocument/2006/relationships/image" Target="../media/image26.svg"/><Relationship Id="rId11" Type="http://schemas.openxmlformats.org/officeDocument/2006/relationships/image" Target="../media/image25.png"/><Relationship Id="rId10" Type="http://schemas.openxmlformats.org/officeDocument/2006/relationships/image" Target="../media/image24.svg"/><Relationship Id="rId1" Type="http://schemas.openxmlformats.org/officeDocument/2006/relationships/image" Target="../media/image1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9" Type="http://schemas.openxmlformats.org/officeDocument/2006/relationships/image" Target="../media/image32.png"/><Relationship Id="rId8" Type="http://schemas.openxmlformats.org/officeDocument/2006/relationships/image" Target="../media/image31.svg"/><Relationship Id="rId7" Type="http://schemas.openxmlformats.org/officeDocument/2006/relationships/image" Target="../media/image30.png"/><Relationship Id="rId6" Type="http://schemas.openxmlformats.org/officeDocument/2006/relationships/image" Target="../media/image8.svg"/><Relationship Id="rId5" Type="http://schemas.openxmlformats.org/officeDocument/2006/relationships/image" Target="../media/image29.png"/><Relationship Id="rId4" Type="http://schemas.openxmlformats.org/officeDocument/2006/relationships/image" Target="../media/image10.svg"/><Relationship Id="rId3" Type="http://schemas.openxmlformats.org/officeDocument/2006/relationships/image" Target="../media/image28.png"/><Relationship Id="rId2" Type="http://schemas.openxmlformats.org/officeDocument/2006/relationships/image" Target="../media/image2.svg"/><Relationship Id="rId14" Type="http://schemas.openxmlformats.org/officeDocument/2006/relationships/notesSlide" Target="../notesSlides/notesSlide5.xml"/><Relationship Id="rId13" Type="http://schemas.openxmlformats.org/officeDocument/2006/relationships/slideLayout" Target="../slideLayouts/slideLayout12.xml"/><Relationship Id="rId12" Type="http://schemas.openxmlformats.org/officeDocument/2006/relationships/image" Target="../media/image34.svg"/><Relationship Id="rId11" Type="http://schemas.openxmlformats.org/officeDocument/2006/relationships/image" Target="../media/image33.png"/><Relationship Id="rId10" Type="http://schemas.openxmlformats.org/officeDocument/2006/relationships/image" Target="../media/image4.svg"/><Relationship Id="rId1" Type="http://schemas.openxmlformats.org/officeDocument/2006/relationships/image" Target="../media/image27.png"/></Relationships>
</file>

<file path=ppt/slides/_rels/slide6.xml.rels><?xml version="1.0" encoding="UTF-8" standalone="yes"?>
<Relationships xmlns="http://schemas.openxmlformats.org/package/2006/relationships"><Relationship Id="rId9" Type="http://schemas.openxmlformats.org/officeDocument/2006/relationships/image" Target="../media/image39.png"/><Relationship Id="rId8" Type="http://schemas.openxmlformats.org/officeDocument/2006/relationships/image" Target="../media/image38.svg"/><Relationship Id="rId7" Type="http://schemas.openxmlformats.org/officeDocument/2006/relationships/image" Target="../media/image37.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8.svg"/><Relationship Id="rId3" Type="http://schemas.openxmlformats.org/officeDocument/2006/relationships/image" Target="../media/image29.png"/><Relationship Id="rId2" Type="http://schemas.openxmlformats.org/officeDocument/2006/relationships/image" Target="../media/image2.svg"/><Relationship Id="rId18" Type="http://schemas.openxmlformats.org/officeDocument/2006/relationships/notesSlide" Target="../notesSlides/notesSlide6.xml"/><Relationship Id="rId17" Type="http://schemas.openxmlformats.org/officeDocument/2006/relationships/slideLayout" Target="../slideLayouts/slideLayout12.xml"/><Relationship Id="rId16" Type="http://schemas.openxmlformats.org/officeDocument/2006/relationships/image" Target="../media/image45.svg"/><Relationship Id="rId15" Type="http://schemas.openxmlformats.org/officeDocument/2006/relationships/image" Target="../media/image44.png"/><Relationship Id="rId14" Type="http://schemas.openxmlformats.org/officeDocument/2006/relationships/image" Target="../media/image43.svg"/><Relationship Id="rId13" Type="http://schemas.openxmlformats.org/officeDocument/2006/relationships/image" Target="../media/image42.png"/><Relationship Id="rId12" Type="http://schemas.openxmlformats.org/officeDocument/2006/relationships/image" Target="../media/image41.svg"/><Relationship Id="rId11" Type="http://schemas.openxmlformats.org/officeDocument/2006/relationships/image" Target="../media/image40.png"/><Relationship Id="rId10" Type="http://schemas.openxmlformats.org/officeDocument/2006/relationships/image" Target="../media/image12.svg"/><Relationship Id="rId1" Type="http://schemas.openxmlformats.org/officeDocument/2006/relationships/image" Target="../media/image27.png"/></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50.svg"/><Relationship Id="rId7" Type="http://schemas.openxmlformats.org/officeDocument/2006/relationships/image" Target="../media/image49.png"/><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18.svg"/><Relationship Id="rId3" Type="http://schemas.openxmlformats.org/officeDocument/2006/relationships/image" Target="../media/image46.png"/><Relationship Id="rId2" Type="http://schemas.openxmlformats.org/officeDocument/2006/relationships/image" Target="../media/image2.svg"/><Relationship Id="rId10" Type="http://schemas.openxmlformats.org/officeDocument/2006/relationships/notesSlide" Target="../notesSlides/notesSlide7.xml"/><Relationship Id="rId1"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8.xml"/><Relationship Id="rId7" Type="http://schemas.openxmlformats.org/officeDocument/2006/relationships/slideLayout" Target="../slideLayouts/slideLayout12.xml"/><Relationship Id="rId6" Type="http://schemas.openxmlformats.org/officeDocument/2006/relationships/image" Target="../media/image41.svg"/><Relationship Id="rId5" Type="http://schemas.openxmlformats.org/officeDocument/2006/relationships/image" Target="../media/image54.png"/><Relationship Id="rId4" Type="http://schemas.openxmlformats.org/officeDocument/2006/relationships/image" Target="../media/image53.svg"/><Relationship Id="rId3" Type="http://schemas.openxmlformats.org/officeDocument/2006/relationships/image" Target="../media/image52.png"/><Relationship Id="rId2" Type="http://schemas.openxmlformats.org/officeDocument/2006/relationships/image" Target="../media/image31.svg"/><Relationship Id="rId1" Type="http://schemas.openxmlformats.org/officeDocument/2006/relationships/image" Target="../media/image51.png"/></Relationships>
</file>

<file path=ppt/slides/_rels/slide9.xml.rels><?xml version="1.0" encoding="UTF-8" standalone="yes"?>
<Relationships xmlns="http://schemas.openxmlformats.org/package/2006/relationships"><Relationship Id="rId9" Type="http://schemas.openxmlformats.org/officeDocument/2006/relationships/image" Target="../media/image60.png"/><Relationship Id="rId8" Type="http://schemas.openxmlformats.org/officeDocument/2006/relationships/image" Target="../media/image59.svg"/><Relationship Id="rId7" Type="http://schemas.openxmlformats.org/officeDocument/2006/relationships/image" Target="../media/image58.png"/><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34.svg"/><Relationship Id="rId3" Type="http://schemas.openxmlformats.org/officeDocument/2006/relationships/image" Target="../media/image55.png"/><Relationship Id="rId2" Type="http://schemas.openxmlformats.org/officeDocument/2006/relationships/image" Target="../media/image8.svg"/><Relationship Id="rId14" Type="http://schemas.openxmlformats.org/officeDocument/2006/relationships/notesSlide" Target="../notesSlides/notesSlide9.xml"/><Relationship Id="rId13" Type="http://schemas.openxmlformats.org/officeDocument/2006/relationships/slideLayout" Target="../slideLayouts/slideLayout12.xml"/><Relationship Id="rId12" Type="http://schemas.openxmlformats.org/officeDocument/2006/relationships/image" Target="../media/image12.svg"/><Relationship Id="rId11" Type="http://schemas.openxmlformats.org/officeDocument/2006/relationships/image" Target="../media/image39.png"/><Relationship Id="rId10" Type="http://schemas.openxmlformats.org/officeDocument/2006/relationships/image" Target="../media/image20.svg"/><Relationship Id="rId1"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016000" y="4445000"/>
            <a:ext cx="3810000" cy="3810000"/>
          </a:xfrm>
          <a:prstGeom prst="ellipse">
            <a:avLst/>
          </a:prstGeom>
          <a:solidFill>
            <a:srgbClr val="0052FF">
              <a:alpha val="6000"/>
            </a:srgbClr>
          </a:solidFill>
          <a:ln cap="flat" cmpd="sng">
            <a:solidFill>
              <a:srgbClr val="004AE6">
                <a:alpha val="6000"/>
              </a:srgbClr>
            </a:solidFill>
            <a:prstDash val="solid"/>
            <a:round/>
          </a:ln>
        </p:spPr>
        <p:txBody>
          <a:bodyPr vert="horz" wrap="square" lIns="63500" tIns="63500" rIns="63500" bIns="63500" rtlCol="0" anchor="ctr"/>
          <a:lstStyle/>
          <a:p>
            <a:pPr algn="ctr">
              <a:defRPr/>
            </a:pPr>
          </a:p>
        </p:txBody>
      </p:sp>
      <p:sp>
        <p:nvSpPr>
          <p:cNvPr id="3" name="AutoShape 3"/>
          <p:cNvSpPr/>
          <p:nvPr/>
        </p:nvSpPr>
        <p:spPr>
          <a:xfrm>
            <a:off x="10160000" y="-1016000"/>
            <a:ext cx="3302000" cy="3302000"/>
          </a:xfrm>
          <a:prstGeom prst="ellipse">
            <a:avLst/>
          </a:prstGeom>
          <a:solidFill>
            <a:srgbClr val="0052FF">
              <a:alpha val="6000"/>
            </a:srgbClr>
          </a:solidFill>
          <a:ln cap="flat" cmpd="sng">
            <a:solidFill>
              <a:srgbClr val="004AE6">
                <a:alpha val="6000"/>
              </a:srgbClr>
            </a:solidFill>
            <a:prstDash val="solid"/>
            <a:round/>
          </a:ln>
        </p:spPr>
        <p:txBody>
          <a:bodyPr vert="horz" wrap="square" lIns="63500" tIns="63500" rIns="63500" bIns="63500" rtlCol="0" anchor="ctr"/>
          <a:lstStyle/>
          <a:p>
            <a:pPr algn="ctr">
              <a:defRPr/>
            </a:pPr>
          </a:p>
        </p:txBody>
      </p:sp>
      <p:sp>
        <p:nvSpPr>
          <p:cNvPr id="4" name="AutoShape 4"/>
          <p:cNvSpPr/>
          <p:nvPr/>
        </p:nvSpPr>
        <p:spPr>
          <a:xfrm>
            <a:off x="11176000" y="5334000"/>
            <a:ext cx="1016000" cy="1016000"/>
          </a:xfrm>
          <a:prstGeom prst="ellipse">
            <a:avLst/>
          </a:prstGeom>
          <a:solidFill>
            <a:srgbClr val="0052FF">
              <a:alpha val="4000"/>
            </a:srgbClr>
          </a:solidFill>
          <a:ln cap="flat" cmpd="sng">
            <a:solidFill>
              <a:srgbClr val="004AE6">
                <a:alpha val="4000"/>
              </a:srgbClr>
            </a:solidFill>
            <a:prstDash val="solid"/>
            <a:round/>
          </a:ln>
        </p:spPr>
        <p:txBody>
          <a:bodyPr vert="horz" wrap="square" lIns="63500" tIns="63500" rIns="63500" bIns="63500" rtlCol="0" anchor="ctr"/>
          <a:lstStyle/>
          <a:p>
            <a:pPr algn="ctr">
              <a:defRPr/>
            </a:pPr>
          </a:p>
        </p:txBody>
      </p:sp>
      <p:sp>
        <p:nvSpPr>
          <p:cNvPr id="5" name="AutoShape 5"/>
          <p:cNvSpPr/>
          <p:nvPr/>
        </p:nvSpPr>
        <p:spPr>
          <a:xfrm>
            <a:off x="381000" y="1397000"/>
            <a:ext cx="11430000" cy="1143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5200" b="1" i="0" u="none" strike="noStrike">
                <a:solidFill>
                  <a:srgbClr val="1F2937"/>
                </a:solidFill>
                <a:latin typeface="Noto Sans SC"/>
                <a:ea typeface="Noto Sans SC"/>
                <a:cs typeface="Noto Sans SC"/>
                <a:sym typeface="Noto Sans SC"/>
              </a:rPr>
              <a:t>第3次课：预训练与后训练</a:t>
            </a:r>
            <a:endParaRPr lang="en-US" sz="1100"/>
          </a:p>
        </p:txBody>
      </p:sp>
      <p:sp>
        <p:nvSpPr>
          <p:cNvPr id="6" name="AutoShape 6"/>
          <p:cNvSpPr/>
          <p:nvPr/>
        </p:nvSpPr>
        <p:spPr>
          <a:xfrm>
            <a:off x="2921000" y="2794000"/>
            <a:ext cx="6350000" cy="50800"/>
          </a:xfrm>
          <a:prstGeom prst="roundRect">
            <a:avLst>
              <a:gd name="adj" fmla="val 0"/>
            </a:avLst>
          </a:prstGeom>
          <a:gradFill rotWithShape="1">
            <a:gsLst>
              <a:gs pos="0">
                <a:srgbClr val="0052FF">
                  <a:alpha val="0"/>
                </a:srgbClr>
              </a:gs>
              <a:gs pos="50000">
                <a:srgbClr val="0052FF">
                  <a:alpha val="100000"/>
                </a:srgbClr>
              </a:gs>
              <a:gs pos="100000">
                <a:srgbClr val="0052FF">
                  <a:alpha val="0"/>
                </a:srgbClr>
              </a:gs>
            </a:gsLst>
            <a:lin ang="0"/>
          </a:gra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nvSpPr>
        <p:spPr>
          <a:xfrm>
            <a:off x="635000" y="3111500"/>
            <a:ext cx="10922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400" b="0" i="0" u="none" strike="noStrike">
                <a:solidFill>
                  <a:srgbClr val="4B5563"/>
                </a:solidFill>
                <a:latin typeface="Noto Sans SC"/>
                <a:ea typeface="Noto Sans SC"/>
                <a:cs typeface="Noto Sans SC"/>
                <a:sym typeface="Noto Sans SC"/>
              </a:rPr>
              <a:t>大模型的教育：从“博览群书”到“听从指令”</a:t>
            </a:r>
            <a:endParaRPr lang="en-US" sz="1100"/>
          </a:p>
        </p:txBody>
      </p:sp>
      <p:sp>
        <p:nvSpPr>
          <p:cNvPr id="8" name="AutoShape 8"/>
          <p:cNvSpPr/>
          <p:nvPr/>
        </p:nvSpPr>
        <p:spPr>
          <a:xfrm>
            <a:off x="762000" y="4318000"/>
            <a:ext cx="3429000" cy="1778000"/>
          </a:xfrm>
          <a:prstGeom prst="roundRect">
            <a:avLst>
              <a:gd name="adj" fmla="val 0"/>
            </a:avLst>
          </a:prstGeom>
          <a:solidFill>
            <a:srgbClr val="0052FF">
              <a:alpha val="5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6000" y="4508500"/>
            <a:ext cx="406400" cy="406400"/>
          </a:xfrm>
          <a:prstGeom prst="rect">
            <a:avLst/>
          </a:prstGeom>
        </p:spPr>
      </p:pic>
      <p:sp>
        <p:nvSpPr>
          <p:cNvPr id="10" name="AutoShape 10"/>
          <p:cNvSpPr/>
          <p:nvPr/>
        </p:nvSpPr>
        <p:spPr>
          <a:xfrm>
            <a:off x="1524000" y="45212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1F2937"/>
                </a:solidFill>
                <a:latin typeface="Noto Sans SC"/>
                <a:ea typeface="Noto Sans SC"/>
                <a:cs typeface="Noto Sans SC"/>
                <a:sym typeface="Noto Sans SC"/>
              </a:rPr>
              <a:t>01 预训练：知识奠基</a:t>
            </a:r>
            <a:endParaRPr lang="en-US" sz="1100"/>
          </a:p>
        </p:txBody>
      </p:sp>
      <p:sp>
        <p:nvSpPr>
          <p:cNvPr id="11" name="AutoShape 11"/>
          <p:cNvSpPr/>
          <p:nvPr/>
        </p:nvSpPr>
        <p:spPr>
          <a:xfrm>
            <a:off x="1016000" y="5016500"/>
            <a:ext cx="2921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6B7280"/>
                </a:solidFill>
                <a:latin typeface="Noto Sans SC"/>
                <a:ea typeface="Noto Sans SC"/>
                <a:cs typeface="Noto Sans SC"/>
                <a:sym typeface="Noto Sans SC"/>
              </a:rPr>
              <a:t>基于海量文本数据进行无监督学习，构建通用的语言理解与知识底座，如同“博览群书”般积累智慧。</a:t>
            </a:r>
            <a:endParaRPr lang="en-US" sz="1100"/>
          </a:p>
        </p:txBody>
      </p:sp>
      <p:sp>
        <p:nvSpPr>
          <p:cNvPr id="12" name="AutoShape 12"/>
          <p:cNvSpPr/>
          <p:nvPr/>
        </p:nvSpPr>
        <p:spPr>
          <a:xfrm>
            <a:off x="4381500" y="4318000"/>
            <a:ext cx="3429000" cy="1778000"/>
          </a:xfrm>
          <a:prstGeom prst="roundRect">
            <a:avLst>
              <a:gd name="adj" fmla="val 0"/>
            </a:avLst>
          </a:prstGeom>
          <a:solidFill>
            <a:srgbClr val="0052FF">
              <a:alpha val="5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35500" y="4508500"/>
            <a:ext cx="406400" cy="406400"/>
          </a:xfrm>
          <a:prstGeom prst="rect">
            <a:avLst/>
          </a:prstGeom>
        </p:spPr>
      </p:pic>
      <p:sp>
        <p:nvSpPr>
          <p:cNvPr id="14" name="AutoShape 14"/>
          <p:cNvSpPr/>
          <p:nvPr/>
        </p:nvSpPr>
        <p:spPr>
          <a:xfrm>
            <a:off x="5143500" y="45212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1F2937"/>
                </a:solidFill>
                <a:latin typeface="Noto Sans SC"/>
                <a:ea typeface="Noto Sans SC"/>
                <a:cs typeface="Noto Sans SC"/>
                <a:sym typeface="Noto Sans SC"/>
              </a:rPr>
              <a:t>02 后训练：能力塑形</a:t>
            </a:r>
            <a:endParaRPr lang="en-US" sz="1100"/>
          </a:p>
        </p:txBody>
      </p:sp>
      <p:sp>
        <p:nvSpPr>
          <p:cNvPr id="15" name="AutoShape 15"/>
          <p:cNvSpPr/>
          <p:nvPr/>
        </p:nvSpPr>
        <p:spPr>
          <a:xfrm>
            <a:off x="4635500" y="5016500"/>
            <a:ext cx="2921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6B7280"/>
                </a:solidFill>
                <a:latin typeface="Noto Sans SC"/>
                <a:ea typeface="Noto Sans SC"/>
                <a:cs typeface="Noto Sans SC"/>
                <a:sym typeface="Noto Sans SC"/>
              </a:rPr>
              <a:t>通过指令微调与人类反馈强化学习(RLHF)，让模型理解人类意图，实现从“听懂”到“听话”的跨越。</a:t>
            </a:r>
            <a:endParaRPr lang="en-US" sz="1100"/>
          </a:p>
        </p:txBody>
      </p:sp>
      <p:sp>
        <p:nvSpPr>
          <p:cNvPr id="16" name="AutoShape 16"/>
          <p:cNvSpPr/>
          <p:nvPr/>
        </p:nvSpPr>
        <p:spPr>
          <a:xfrm>
            <a:off x="8001000" y="4318000"/>
            <a:ext cx="3429000" cy="1778000"/>
          </a:xfrm>
          <a:prstGeom prst="roundRect">
            <a:avLst>
              <a:gd name="adj" fmla="val 0"/>
            </a:avLst>
          </a:prstGeom>
          <a:solidFill>
            <a:srgbClr val="0052FF">
              <a:alpha val="5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55000" y="4508500"/>
            <a:ext cx="406400" cy="406400"/>
          </a:xfrm>
          <a:prstGeom prst="rect">
            <a:avLst/>
          </a:prstGeom>
        </p:spPr>
      </p:pic>
      <p:sp>
        <p:nvSpPr>
          <p:cNvPr id="18" name="AutoShape 18"/>
          <p:cNvSpPr/>
          <p:nvPr/>
        </p:nvSpPr>
        <p:spPr>
          <a:xfrm>
            <a:off x="8763000" y="4521200"/>
            <a:ext cx="254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1F2937"/>
                </a:solidFill>
                <a:latin typeface="Noto Sans SC"/>
                <a:ea typeface="Noto Sans SC"/>
                <a:cs typeface="Noto Sans SC"/>
                <a:sym typeface="Noto Sans SC"/>
              </a:rPr>
              <a:t>03 跃迁：价值释放</a:t>
            </a:r>
            <a:endParaRPr lang="en-US" sz="1100"/>
          </a:p>
        </p:txBody>
      </p:sp>
      <p:sp>
        <p:nvSpPr>
          <p:cNvPr id="19" name="AutoShape 19"/>
          <p:cNvSpPr/>
          <p:nvPr/>
        </p:nvSpPr>
        <p:spPr>
          <a:xfrm>
            <a:off x="8255000" y="5016500"/>
            <a:ext cx="2921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6B7280"/>
                </a:solidFill>
                <a:latin typeface="Noto Sans SC"/>
                <a:ea typeface="Noto Sans SC"/>
                <a:cs typeface="Noto Sans SC"/>
                <a:sym typeface="Noto Sans SC"/>
              </a:rPr>
              <a:t>从通用大模型进化为行业专家，赋能教育辅导、智能办公、内容创作等场景，创造实际生产力价值。</a:t>
            </a:r>
            <a:endParaRPr lang="en-US" sz="11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0052FF">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35000" y="5080000"/>
            <a:ext cx="2540000" cy="2540000"/>
          </a:xfrm>
          <a:prstGeom prst="ellipse">
            <a:avLst/>
          </a:prstGeom>
          <a:solidFill>
            <a:srgbClr val="0052FF">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Noto Sans SC"/>
                <a:ea typeface="Noto Sans SC"/>
                <a:cs typeface="Noto Sans SC"/>
                <a:sym typeface="Noto Sans SC"/>
              </a:rPr>
              <a:t>Grokking（开悟）：量变到质变的实证</a:t>
            </a:r>
            <a:endParaRPr lang="en-US" sz="1100"/>
          </a:p>
        </p:txBody>
      </p:sp>
      <p:pic>
        <p:nvPicPr>
          <p:cNvPr id="5" name="Picture 5"/>
          <p:cNvPicPr>
            <a:picLocks noChangeAspect="1"/>
          </p:cNvPicPr>
          <p:nvPr/>
        </p:nvPicPr>
        <p:blipFill>
          <a:blip r:embed="rId1"/>
          <a:srcRect l="12457" t="2200" r="12349" b="26985"/>
          <a:stretch>
            <a:fillRect/>
          </a:stretch>
        </p:blipFill>
        <p:spPr>
          <a:xfrm>
            <a:off x="844800" y="1623600"/>
            <a:ext cx="4575145" cy="3202400"/>
          </a:xfrm>
          <a:prstGeom prst="roundRect">
            <a:avLst>
              <a:gd name="adj" fmla="val 0"/>
            </a:avLst>
          </a:prstGeom>
          <a:noFill/>
          <a:ln w="25400" cap="flat" cmpd="sng">
            <a:noFill/>
            <a:prstDash val="solid"/>
            <a:round/>
          </a:ln>
          <a:effectLst>
            <a:outerShdw blurRad="127000" dist="50800" dir="2700000" algn="tl" rotWithShape="0">
              <a:srgbClr val="000000">
                <a:alpha val="8000"/>
              </a:srgbClr>
            </a:outerShdw>
          </a:effectLst>
        </p:spPr>
      </p:pic>
      <p:sp>
        <p:nvSpPr>
          <p:cNvPr id="6" name="AutoShape 6"/>
          <p:cNvSpPr/>
          <p:nvPr/>
        </p:nvSpPr>
        <p:spPr>
          <a:xfrm>
            <a:off x="762000" y="5207000"/>
            <a:ext cx="4826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200" b="0" i="0" u="none" strike="noStrike">
                <a:solidFill>
                  <a:srgbClr val="6B7280"/>
                </a:solidFill>
                <a:latin typeface="Noto Sans SC"/>
                <a:ea typeface="Noto Sans SC"/>
                <a:cs typeface="Noto Sans SC"/>
                <a:sym typeface="Noto Sans SC"/>
              </a:rPr>
              <a:t>图示：模型训练准确率（红）与验证准确率（绿）随优化步数的变化趋势</a:t>
            </a:r>
            <a:endParaRPr lang="en-US" sz="1100"/>
          </a:p>
        </p:txBody>
      </p:sp>
      <p:sp>
        <p:nvSpPr>
          <p:cNvPr id="7" name="AutoShape 7"/>
          <p:cNvSpPr/>
          <p:nvPr/>
        </p:nvSpPr>
        <p:spPr>
          <a:xfrm>
            <a:off x="6096000" y="1651000"/>
            <a:ext cx="5334000" cy="863600"/>
          </a:xfrm>
          <a:prstGeom prst="roundRect">
            <a:avLst>
              <a:gd name="adj" fmla="val 0"/>
            </a:avLst>
          </a:prstGeom>
          <a:solidFill>
            <a:srgbClr val="F3F4F6">
              <a:alpha val="50000"/>
            </a:srgbClr>
          </a:solidFill>
          <a:ln w="25400" cap="flat" cmpd="sng">
            <a:no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86500" y="1803400"/>
            <a:ext cx="355600" cy="355600"/>
          </a:xfrm>
          <a:prstGeom prst="rect">
            <a:avLst/>
          </a:prstGeom>
        </p:spPr>
      </p:pic>
      <p:sp>
        <p:nvSpPr>
          <p:cNvPr id="9" name="AutoShape 9"/>
          <p:cNvSpPr/>
          <p:nvPr/>
        </p:nvSpPr>
        <p:spPr>
          <a:xfrm>
            <a:off x="6731000" y="1701800"/>
            <a:ext cx="4572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早期拟合：记忆先行</a:t>
            </a:r>
            <a:endParaRPr lang="en-US" sz="1100"/>
          </a:p>
          <a:p>
            <a:pPr marL="0" indent="0" algn="l">
              <a:lnSpc>
                <a:spcPct val="125000"/>
              </a:lnSpc>
            </a:pPr>
            <a:r>
              <a:rPr lang="en-US" sz="1300" b="0" i="0" u="none" strike="noStrike">
                <a:solidFill>
                  <a:srgbClr val="4B5563"/>
                </a:solidFill>
                <a:latin typeface="Noto Sans SC"/>
                <a:ea typeface="Noto Sans SC"/>
                <a:cs typeface="Noto Sans SC"/>
                <a:sym typeface="Noto Sans SC"/>
              </a:rPr>
              <a:t>红色训练曲线在约1000步时即达到饱和，模型迅速完成对训练数据的机械记忆，表现出完美的拟合度。</a:t>
            </a:r>
            <a:endParaRPr lang="en-US" sz="1300" b="0" i="0" u="none" strike="noStrike">
              <a:solidFill>
                <a:srgbClr val="4B5563"/>
              </a:solidFill>
              <a:latin typeface="Noto Sans SC"/>
              <a:ea typeface="Noto Sans SC"/>
              <a:cs typeface="Noto Sans SC"/>
              <a:sym typeface="Noto Sans SC"/>
            </a:endParaRPr>
          </a:p>
        </p:txBody>
      </p:sp>
      <p:sp>
        <p:nvSpPr>
          <p:cNvPr id="10" name="AutoShape 10"/>
          <p:cNvSpPr/>
          <p:nvPr/>
        </p:nvSpPr>
        <p:spPr>
          <a:xfrm>
            <a:off x="6096000" y="2667000"/>
            <a:ext cx="5334000" cy="863600"/>
          </a:xfrm>
          <a:prstGeom prst="roundRect">
            <a:avLst>
              <a:gd name="adj" fmla="val 0"/>
            </a:avLst>
          </a:prstGeom>
          <a:solidFill>
            <a:srgbClr val="F3F4F6">
              <a:alpha val="50000"/>
            </a:srgbClr>
          </a:solidFill>
          <a:ln w="25400" cap="flat" cmpd="sng">
            <a:no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86500" y="2819400"/>
            <a:ext cx="355600" cy="355600"/>
          </a:xfrm>
          <a:prstGeom prst="rect">
            <a:avLst/>
          </a:prstGeom>
        </p:spPr>
      </p:pic>
      <p:sp>
        <p:nvSpPr>
          <p:cNvPr id="12" name="AutoShape 12"/>
          <p:cNvSpPr/>
          <p:nvPr/>
        </p:nvSpPr>
        <p:spPr>
          <a:xfrm>
            <a:off x="6731000" y="2717800"/>
            <a:ext cx="4572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漫长沉寂：泛化停滞</a:t>
            </a:r>
            <a:endParaRPr lang="en-US" sz="1100"/>
          </a:p>
          <a:p>
            <a:pPr marL="0" indent="0" algn="l">
              <a:lnSpc>
                <a:spcPct val="125000"/>
              </a:lnSpc>
            </a:pPr>
            <a:r>
              <a:rPr lang="en-US" sz="1300" b="0" i="0" u="none" strike="noStrike">
                <a:solidFill>
                  <a:srgbClr val="4B5563"/>
                </a:solidFill>
                <a:latin typeface="Noto Sans SC"/>
                <a:ea typeface="Noto Sans SC"/>
                <a:cs typeface="Noto Sans SC"/>
                <a:sym typeface="Noto Sans SC"/>
              </a:rPr>
              <a:t>绿色验证曲线长期处于低位，模型在数万步内无法将知识迁移至新数据，看似“毫无进展”，实则在底层进行特征重组。</a:t>
            </a:r>
            <a:endParaRPr lang="en-US" sz="1300" b="0" i="0" u="none" strike="noStrike">
              <a:solidFill>
                <a:srgbClr val="4B5563"/>
              </a:solidFill>
              <a:latin typeface="Noto Sans SC"/>
              <a:ea typeface="Noto Sans SC"/>
              <a:cs typeface="Noto Sans SC"/>
              <a:sym typeface="Noto Sans SC"/>
            </a:endParaRPr>
          </a:p>
        </p:txBody>
      </p:sp>
      <p:sp>
        <p:nvSpPr>
          <p:cNvPr id="13" name="AutoShape 13"/>
          <p:cNvSpPr/>
          <p:nvPr/>
        </p:nvSpPr>
        <p:spPr>
          <a:xfrm>
            <a:off x="6096000" y="3683000"/>
            <a:ext cx="5334000" cy="863600"/>
          </a:xfrm>
          <a:prstGeom prst="roundRect">
            <a:avLst>
              <a:gd name="adj" fmla="val 0"/>
            </a:avLst>
          </a:prstGeom>
          <a:solidFill>
            <a:srgbClr val="F3F4F6">
              <a:alpha val="50000"/>
            </a:srgbClr>
          </a:solidFill>
          <a:ln w="25400" cap="flat" cmpd="sng">
            <a:no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286500" y="3835400"/>
            <a:ext cx="355600" cy="355600"/>
          </a:xfrm>
          <a:prstGeom prst="rect">
            <a:avLst/>
          </a:prstGeom>
        </p:spPr>
      </p:pic>
      <p:sp>
        <p:nvSpPr>
          <p:cNvPr id="15" name="AutoShape 15"/>
          <p:cNvSpPr/>
          <p:nvPr/>
        </p:nvSpPr>
        <p:spPr>
          <a:xfrm>
            <a:off x="6731000" y="3733800"/>
            <a:ext cx="4572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临界爆发：开悟涌现</a:t>
            </a:r>
            <a:endParaRPr lang="en-US" sz="1100"/>
          </a:p>
          <a:p>
            <a:pPr marL="0" indent="0" algn="l">
              <a:lnSpc>
                <a:spcPct val="125000"/>
              </a:lnSpc>
            </a:pPr>
            <a:r>
              <a:rPr lang="en-US" sz="1300" b="0" i="0" u="none" strike="noStrike">
                <a:solidFill>
                  <a:srgbClr val="4B5563"/>
                </a:solidFill>
                <a:latin typeface="Noto Sans SC"/>
                <a:ea typeface="Noto Sans SC"/>
                <a:cs typeface="Noto Sans SC"/>
                <a:sym typeface="Noto Sans SC"/>
              </a:rPr>
              <a:t>约10万步后，验证准确率突然飙升至近100%，模型实现从“死记硬背”到“理解本质”的质变跃迁。</a:t>
            </a:r>
            <a:endParaRPr lang="en-US" sz="1300" b="0" i="0" u="none" strike="noStrike">
              <a:solidFill>
                <a:srgbClr val="4B5563"/>
              </a:solidFill>
              <a:latin typeface="Noto Sans SC"/>
              <a:ea typeface="Noto Sans SC"/>
              <a:cs typeface="Noto Sans SC"/>
              <a:sym typeface="Noto Sans SC"/>
            </a:endParaRPr>
          </a:p>
        </p:txBody>
      </p:sp>
      <p:sp>
        <p:nvSpPr>
          <p:cNvPr id="16" name="AutoShape 16"/>
          <p:cNvSpPr/>
          <p:nvPr/>
        </p:nvSpPr>
        <p:spPr>
          <a:xfrm>
            <a:off x="6096000" y="4826000"/>
            <a:ext cx="5334000" cy="1397000"/>
          </a:xfrm>
          <a:prstGeom prst="roundRect">
            <a:avLst>
              <a:gd name="adj" fmla="val 0"/>
            </a:avLst>
          </a:prstGeom>
          <a:solidFill>
            <a:srgbClr val="0052FF">
              <a:alpha val="8000"/>
            </a:srgbClr>
          </a:solidFill>
          <a:ln w="12700" cap="flat" cmpd="sng">
            <a:solidFill>
              <a:srgbClr val="0052FF">
                <a:alpha val="2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6286500" y="4953000"/>
            <a:ext cx="4953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052FF"/>
                </a:solidFill>
                <a:latin typeface="Noto Sans SC"/>
                <a:ea typeface="Noto Sans SC"/>
                <a:cs typeface="Noto Sans SC"/>
                <a:sym typeface="Noto Sans SC"/>
              </a:rPr>
              <a:t>核心启示：涌现能力的微观视角</a:t>
            </a:r>
            <a:endParaRPr lang="en-US" sz="1100"/>
          </a:p>
          <a:p>
            <a:pPr marL="0" indent="0" algn="l">
              <a:lnSpc>
                <a:spcPct val="108000"/>
              </a:lnSpc>
            </a:pPr>
            <a:r>
              <a:rPr lang="en-US" sz="1300" b="0" i="0" u="none" strike="noStrike">
                <a:solidFill>
                  <a:srgbClr val="374151"/>
                </a:solidFill>
                <a:latin typeface="Noto Sans SC"/>
                <a:ea typeface="Noto Sans SC"/>
                <a:cs typeface="Noto Sans SC"/>
                <a:sym typeface="Noto Sans SC"/>
              </a:rPr>
              <a:t>这一现象生动诠释了“量变引起质变”的规律。模型并非线性提升，而是通过持续的训练积累，在某个临界点实现认知的飞跃。这不仅揭示了大模型能力涌现的底层逻辑，也为我们理解复杂系统的智能进化提供了实证依据。</a:t>
            </a:r>
            <a:endParaRPr lang="en-US" sz="1300" b="0" i="0" u="none" strike="noStrike">
              <a:solidFill>
                <a:srgbClr val="374151"/>
              </a:solidFill>
              <a:latin typeface="Noto Sans SC"/>
              <a:ea typeface="Noto Sans SC"/>
              <a:cs typeface="Noto Sans SC"/>
              <a:sym typeface="Noto Sans SC"/>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0052FF">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 y="5080000"/>
            <a:ext cx="2540000" cy="2540000"/>
          </a:xfrm>
          <a:prstGeom prst="ellipse">
            <a:avLst/>
          </a:prstGeom>
          <a:solidFill>
            <a:srgbClr val="0052FF">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Noto Sans SC"/>
                <a:ea typeface="Noto Sans SC"/>
                <a:cs typeface="Noto Sans SC"/>
                <a:sym typeface="Noto Sans SC"/>
              </a:rPr>
              <a:t>涌现的边界：它不是真正的“意识”</a:t>
            </a:r>
            <a:endParaRPr lang="en-US" sz="1100"/>
          </a:p>
        </p:txBody>
      </p:sp>
      <p:sp>
        <p:nvSpPr>
          <p:cNvPr id="5" name="AutoShape 5"/>
          <p:cNvSpPr/>
          <p:nvPr/>
        </p:nvSpPr>
        <p:spPr>
          <a:xfrm>
            <a:off x="762000" y="1524000"/>
            <a:ext cx="5270500" cy="1905000"/>
          </a:xfrm>
          <a:prstGeom prst="roundRect">
            <a:avLst>
              <a:gd name="adj" fmla="val 0"/>
            </a:avLst>
          </a:prstGeom>
          <a:solidFill>
            <a:srgbClr val="0052FF">
              <a:alpha val="5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952500" y="1714500"/>
            <a:ext cx="4889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01 小模型：浅层信息处理</a:t>
            </a:r>
            <a:endParaRPr lang="en-US" sz="1100"/>
          </a:p>
        </p:txBody>
      </p:sp>
      <p:sp>
        <p:nvSpPr>
          <p:cNvPr id="7" name="AutoShape 7"/>
          <p:cNvSpPr/>
          <p:nvPr/>
        </p:nvSpPr>
        <p:spPr>
          <a:xfrm>
            <a:off x="952500" y="2159000"/>
            <a:ext cx="4889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4B5563"/>
                </a:solidFill>
                <a:latin typeface="Noto Sans SC"/>
                <a:ea typeface="Noto Sans SC"/>
                <a:cs typeface="Noto Sans SC"/>
                <a:sym typeface="Noto Sans SC"/>
              </a:rPr>
              <a:t>仅能对长文本进行简单的内容压缩与提取，停留在信息的表面整合。无法识别深层逻辑关联，输出结果较为机械，缺乏灵活的理解与创造性重构能力。</a:t>
            </a:r>
            <a:endParaRPr lang="en-US" sz="1100"/>
          </a:p>
        </p:txBody>
      </p:sp>
      <p:sp>
        <p:nvSpPr>
          <p:cNvPr id="8" name="AutoShape 8"/>
          <p:cNvSpPr/>
          <p:nvPr/>
        </p:nvSpPr>
        <p:spPr>
          <a:xfrm>
            <a:off x="6159500" y="1524000"/>
            <a:ext cx="5270500" cy="1905000"/>
          </a:xfrm>
          <a:prstGeom prst="roundRect">
            <a:avLst>
              <a:gd name="adj" fmla="val 0"/>
            </a:avLst>
          </a:prstGeom>
          <a:solidFill>
            <a:srgbClr val="0052FF">
              <a:alpha val="10000"/>
            </a:srgbClr>
          </a:solidFill>
          <a:ln w="12700" cap="flat" cmpd="sng">
            <a:solidFill>
              <a:srgbClr val="0052FF">
                <a:alpha val="30000"/>
              </a:srgbClr>
            </a:solidFill>
            <a:prstDash val="solid"/>
            <a:round/>
          </a:ln>
        </p:spPr>
        <p:txBody>
          <a:bodyPr vert="horz" wrap="square" lIns="63500" tIns="63500" rIns="63500" bIns="63500" rtlCol="0" anchor="ctr"/>
          <a:lstStyle/>
          <a:p>
            <a:pPr algn="ctr">
              <a:defRPr/>
            </a:pPr>
          </a:p>
        </p:txBody>
      </p:sp>
      <p:sp>
        <p:nvSpPr>
          <p:cNvPr id="9" name="AutoShape 9"/>
          <p:cNvSpPr/>
          <p:nvPr/>
        </p:nvSpPr>
        <p:spPr>
          <a:xfrm>
            <a:off x="6350000" y="1714500"/>
            <a:ext cx="4889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02 大模型：深度智能涌现</a:t>
            </a:r>
            <a:endParaRPr lang="en-US" sz="1100"/>
          </a:p>
        </p:txBody>
      </p:sp>
      <p:sp>
        <p:nvSpPr>
          <p:cNvPr id="10" name="AutoShape 10"/>
          <p:cNvSpPr/>
          <p:nvPr/>
        </p:nvSpPr>
        <p:spPr>
          <a:xfrm>
            <a:off x="6350000" y="2159000"/>
            <a:ext cx="4889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4B5563"/>
                </a:solidFill>
                <a:latin typeface="Noto Sans SC"/>
                <a:ea typeface="Noto Sans SC"/>
                <a:cs typeface="Noto Sans SC"/>
                <a:sym typeface="Noto Sans SC"/>
              </a:rPr>
              <a:t>不仅能精准提炼核心观点，更能对比分析不同视角、指出逻辑矛盾，甚至将复杂内容重构成符合特定场景（如课堂汇报）的结构化表达，展现出阶跃式的能力跃迁。</a:t>
            </a:r>
            <a:endParaRPr lang="en-US" sz="1100"/>
          </a:p>
        </p:txBody>
      </p:sp>
      <p:sp>
        <p:nvSpPr>
          <p:cNvPr id="11" name="AutoShape 11"/>
          <p:cNvSpPr/>
          <p:nvPr/>
        </p:nvSpPr>
        <p:spPr>
          <a:xfrm>
            <a:off x="762000" y="3810000"/>
            <a:ext cx="1066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1F2937"/>
                </a:solidFill>
                <a:latin typeface="Noto Sans SC"/>
                <a:ea typeface="Noto Sans SC"/>
                <a:cs typeface="Noto Sans SC"/>
                <a:sym typeface="Noto Sans SC"/>
              </a:rPr>
              <a:t>认知误区与关键提醒</a:t>
            </a:r>
            <a:endParaRPr lang="en-US" sz="1100"/>
          </a:p>
        </p:txBody>
      </p:sp>
      <p:sp>
        <p:nvSpPr>
          <p:cNvPr id="12" name="AutoShape 12"/>
          <p:cNvSpPr/>
          <p:nvPr/>
        </p:nvSpPr>
        <p:spPr>
          <a:xfrm>
            <a:off x="762000" y="4445000"/>
            <a:ext cx="3429000" cy="18415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52500" y="4635500"/>
            <a:ext cx="304800" cy="304800"/>
          </a:xfrm>
          <a:prstGeom prst="rect">
            <a:avLst/>
          </a:prstGeom>
        </p:spPr>
      </p:pic>
      <p:sp>
        <p:nvSpPr>
          <p:cNvPr id="14" name="AutoShape 14"/>
          <p:cNvSpPr/>
          <p:nvPr/>
        </p:nvSpPr>
        <p:spPr>
          <a:xfrm>
            <a:off x="1333500" y="4635500"/>
            <a:ext cx="2730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并非真正的“意识”</a:t>
            </a:r>
            <a:endParaRPr lang="en-US" sz="1100"/>
          </a:p>
        </p:txBody>
      </p:sp>
      <p:sp>
        <p:nvSpPr>
          <p:cNvPr id="15" name="AutoShape 15"/>
          <p:cNvSpPr/>
          <p:nvPr/>
        </p:nvSpPr>
        <p:spPr>
          <a:xfrm>
            <a:off x="952500" y="5080000"/>
            <a:ext cx="304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B7280"/>
                </a:solidFill>
                <a:latin typeface="Noto Sans SC"/>
                <a:ea typeface="Noto Sans SC"/>
                <a:cs typeface="Noto Sans SC"/>
                <a:sym typeface="Noto Sans SC"/>
              </a:rPr>
              <a:t>涌现是模型能力的突变，而非产生自我意识。它本质仍是基于数据的统计预测，并无真正的理解与主观体验。</a:t>
            </a:r>
            <a:endParaRPr lang="en-US" sz="1100"/>
          </a:p>
        </p:txBody>
      </p:sp>
      <p:sp>
        <p:nvSpPr>
          <p:cNvPr id="16" name="AutoShape 16"/>
          <p:cNvSpPr/>
          <p:nvPr/>
        </p:nvSpPr>
        <p:spPr>
          <a:xfrm>
            <a:off x="4381500" y="4445000"/>
            <a:ext cx="3429000" cy="18415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72000" y="4635500"/>
            <a:ext cx="304800" cy="304800"/>
          </a:xfrm>
          <a:prstGeom prst="rect">
            <a:avLst/>
          </a:prstGeom>
        </p:spPr>
      </p:pic>
      <p:sp>
        <p:nvSpPr>
          <p:cNvPr id="18" name="AutoShape 18"/>
          <p:cNvSpPr/>
          <p:nvPr/>
        </p:nvSpPr>
        <p:spPr>
          <a:xfrm>
            <a:off x="4953000" y="4635500"/>
            <a:ext cx="2730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不代表“永远正确”</a:t>
            </a:r>
            <a:endParaRPr lang="en-US" sz="1100"/>
          </a:p>
        </p:txBody>
      </p:sp>
      <p:sp>
        <p:nvSpPr>
          <p:cNvPr id="19" name="AutoShape 19"/>
          <p:cNvSpPr/>
          <p:nvPr/>
        </p:nvSpPr>
        <p:spPr>
          <a:xfrm>
            <a:off x="4572000" y="5080000"/>
            <a:ext cx="304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B7280"/>
                </a:solidFill>
                <a:latin typeface="Noto Sans SC"/>
                <a:ea typeface="Noto Sans SC"/>
                <a:cs typeface="Noto Sans SC"/>
                <a:sym typeface="Noto Sans SC"/>
              </a:rPr>
              <a:t>涌现能力无法消除模型的幻觉与错误，输出仍可能存在事实偏差或逻辑谬误，需保持批判性思维，切勿盲目采信。</a:t>
            </a:r>
            <a:endParaRPr lang="en-US" sz="1100"/>
          </a:p>
        </p:txBody>
      </p:sp>
      <p:sp>
        <p:nvSpPr>
          <p:cNvPr id="20" name="AutoShape 20"/>
          <p:cNvSpPr/>
          <p:nvPr/>
        </p:nvSpPr>
        <p:spPr>
          <a:xfrm>
            <a:off x="8001000" y="4445000"/>
            <a:ext cx="3429000" cy="18415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pic>
        <p:nvPicPr>
          <p:cNvPr id="21" name="Picture 2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91500" y="4635500"/>
            <a:ext cx="304800" cy="304800"/>
          </a:xfrm>
          <a:prstGeom prst="rect">
            <a:avLst/>
          </a:prstGeom>
        </p:spPr>
      </p:pic>
      <p:sp>
        <p:nvSpPr>
          <p:cNvPr id="22" name="AutoShape 22"/>
          <p:cNvSpPr/>
          <p:nvPr/>
        </p:nvSpPr>
        <p:spPr>
          <a:xfrm>
            <a:off x="8572500" y="4635500"/>
            <a:ext cx="2730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拒绝概念滥用</a:t>
            </a:r>
            <a:endParaRPr lang="en-US" sz="1100"/>
          </a:p>
        </p:txBody>
      </p:sp>
      <p:sp>
        <p:nvSpPr>
          <p:cNvPr id="23" name="AutoShape 23"/>
          <p:cNvSpPr/>
          <p:nvPr/>
        </p:nvSpPr>
        <p:spPr>
          <a:xfrm>
            <a:off x="8191500" y="5080000"/>
            <a:ext cx="304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B7280"/>
                </a:solidFill>
                <a:latin typeface="Noto Sans SC"/>
                <a:ea typeface="Noto Sans SC"/>
                <a:cs typeface="Noto Sans SC"/>
                <a:sym typeface="Noto Sans SC"/>
              </a:rPr>
              <a:t>并非所有性能提升都是涌现，只有当模型表现出非连续的、质的飞跃时，才符合涌现的科学定义，避免过度炒作。</a:t>
            </a:r>
            <a:endParaRPr lang="en-US" sz="11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0052FF">
              <a:alpha val="3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 y="5080000"/>
            <a:ext cx="2540000" cy="2540000"/>
          </a:xfrm>
          <a:prstGeom prst="ellipse">
            <a:avLst/>
          </a:prstGeom>
          <a:solidFill>
            <a:srgbClr val="0052FF">
              <a:alpha val="3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Noto Sans SC"/>
                <a:ea typeface="Noto Sans SC"/>
                <a:cs typeface="Noto Sans SC"/>
                <a:sym typeface="Noto Sans SC"/>
              </a:rPr>
              <a:t>M4: 知识截止与幻觉 —— 模型的“知识边界”</a:t>
            </a:r>
            <a:endParaRPr lang="en-US" sz="1100"/>
          </a:p>
        </p:txBody>
      </p:sp>
      <p:sp>
        <p:nvSpPr>
          <p:cNvPr id="5" name="AutoShape 5"/>
          <p:cNvSpPr/>
          <p:nvPr/>
        </p:nvSpPr>
        <p:spPr>
          <a:xfrm>
            <a:off x="762000" y="1651000"/>
            <a:ext cx="5207000" cy="3302000"/>
          </a:xfrm>
          <a:prstGeom prst="roundRect">
            <a:avLst>
              <a:gd name="adj" fmla="val 0"/>
            </a:avLst>
          </a:prstGeom>
          <a:solidFill>
            <a:srgbClr val="0052FF">
              <a:alpha val="6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6000" y="1968500"/>
            <a:ext cx="406400" cy="406400"/>
          </a:xfrm>
          <a:prstGeom prst="rect">
            <a:avLst/>
          </a:prstGeom>
        </p:spPr>
      </p:pic>
      <p:sp>
        <p:nvSpPr>
          <p:cNvPr id="7" name="AutoShape 7"/>
          <p:cNvSpPr/>
          <p:nvPr/>
        </p:nvSpPr>
        <p:spPr>
          <a:xfrm>
            <a:off x="1587500" y="1968500"/>
            <a:ext cx="4191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052FF"/>
                </a:solidFill>
                <a:latin typeface="Noto Sans SC"/>
                <a:ea typeface="Noto Sans SC"/>
                <a:cs typeface="Noto Sans SC"/>
                <a:sym typeface="Noto Sans SC"/>
              </a:rPr>
              <a:t>01 知识截止 (Knowledge Cutoff)</a:t>
            </a:r>
            <a:endParaRPr lang="en-US" sz="1100"/>
          </a:p>
        </p:txBody>
      </p:sp>
      <p:cxnSp>
        <p:nvCxnSpPr>
          <p:cNvPr id="8" name="Connector 8"/>
          <p:cNvCxnSpPr/>
          <p:nvPr/>
        </p:nvCxnSpPr>
        <p:spPr>
          <a:xfrm rot="-9291">
            <a:off x="1016009" y="2597150"/>
            <a:ext cx="4699000" cy="12700"/>
          </a:xfrm>
          <a:prstGeom prst="straightConnector1">
            <a:avLst/>
          </a:prstGeom>
          <a:solidFill>
            <a:srgbClr val="DEE0E3">
              <a:alpha val="100000"/>
            </a:srgbClr>
          </a:solidFill>
          <a:ln w="12700" cap="flat" cmpd="sng">
            <a:solidFill>
              <a:srgbClr val="0052FF">
                <a:alpha val="15000"/>
              </a:srgbClr>
            </a:solidFill>
            <a:prstDash val="solid"/>
            <a:round/>
            <a:headEnd type="none" w="med" len="med"/>
            <a:tailEnd type="none" w="med" len="med"/>
          </a:ln>
        </p:spPr>
      </p:cxnSp>
      <p:sp>
        <p:nvSpPr>
          <p:cNvPr id="9" name="AutoShape 9"/>
          <p:cNvSpPr/>
          <p:nvPr/>
        </p:nvSpPr>
        <p:spPr>
          <a:xfrm>
            <a:off x="1016000" y="2857500"/>
            <a:ext cx="4699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4B5563"/>
                </a:solidFill>
                <a:latin typeface="Noto Sans SC"/>
                <a:ea typeface="Noto Sans SC"/>
                <a:cs typeface="Noto Sans SC"/>
                <a:sym typeface="Noto Sans SC"/>
              </a:rPr>
              <a:t>指模型的训练数据存在明确的时间终点，它只能稳定学习和输出截止时间之前的信息。对于此后发生的事件、数据或趋势，模型无法获取，属于真实的“认知盲区”。</a:t>
            </a:r>
            <a:endParaRPr lang="en-US" sz="1100"/>
          </a:p>
        </p:txBody>
      </p:sp>
      <p:sp>
        <p:nvSpPr>
          <p:cNvPr id="10" name="AutoShape 10"/>
          <p:cNvSpPr/>
          <p:nvPr/>
        </p:nvSpPr>
        <p:spPr>
          <a:xfrm>
            <a:off x="1016000" y="4254500"/>
            <a:ext cx="4699000" cy="609600"/>
          </a:xfrm>
          <a:prstGeom prst="roundRect">
            <a:avLst>
              <a:gd name="adj" fmla="val 0"/>
            </a:avLst>
          </a:prstGeom>
          <a:solidFill>
            <a:srgbClr val="0052FF">
              <a:alpha val="8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1143000" y="4356100"/>
            <a:ext cx="4445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0052FF"/>
                </a:solidFill>
                <a:latin typeface="Noto Sans SC"/>
                <a:ea typeface="Noto Sans SC"/>
                <a:cs typeface="Noto Sans SC"/>
                <a:sym typeface="Noto Sans SC"/>
              </a:rPr>
              <a:t>核心本质：时间边界问题，模型“不知道”真实情况</a:t>
            </a:r>
            <a:endParaRPr lang="en-US" sz="1100"/>
          </a:p>
        </p:txBody>
      </p:sp>
      <p:sp>
        <p:nvSpPr>
          <p:cNvPr id="12" name="AutoShape 12"/>
          <p:cNvSpPr/>
          <p:nvPr/>
        </p:nvSpPr>
        <p:spPr>
          <a:xfrm>
            <a:off x="6223000" y="1651000"/>
            <a:ext cx="5207000" cy="3302000"/>
          </a:xfrm>
          <a:prstGeom prst="roundRect">
            <a:avLst>
              <a:gd name="adj" fmla="val 0"/>
            </a:avLst>
          </a:prstGeom>
          <a:solidFill>
            <a:srgbClr val="0052FF">
              <a:alpha val="6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77000" y="1968500"/>
            <a:ext cx="406400" cy="406400"/>
          </a:xfrm>
          <a:prstGeom prst="rect">
            <a:avLst/>
          </a:prstGeom>
        </p:spPr>
      </p:pic>
      <p:sp>
        <p:nvSpPr>
          <p:cNvPr id="14" name="AutoShape 14"/>
          <p:cNvSpPr/>
          <p:nvPr/>
        </p:nvSpPr>
        <p:spPr>
          <a:xfrm>
            <a:off x="7048500" y="1968500"/>
            <a:ext cx="4191000" cy="444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052FF"/>
                </a:solidFill>
                <a:latin typeface="Noto Sans SC"/>
                <a:ea typeface="Noto Sans SC"/>
                <a:cs typeface="Noto Sans SC"/>
                <a:sym typeface="Noto Sans SC"/>
              </a:rPr>
              <a:t>02 幻觉 (Hallucination)</a:t>
            </a:r>
            <a:endParaRPr lang="en-US" sz="1100"/>
          </a:p>
        </p:txBody>
      </p:sp>
      <p:cxnSp>
        <p:nvCxnSpPr>
          <p:cNvPr id="15" name="Connector 15"/>
          <p:cNvCxnSpPr/>
          <p:nvPr/>
        </p:nvCxnSpPr>
        <p:spPr>
          <a:xfrm rot="-9291">
            <a:off x="6477009" y="2597150"/>
            <a:ext cx="4699000" cy="12700"/>
          </a:xfrm>
          <a:prstGeom prst="straightConnector1">
            <a:avLst/>
          </a:prstGeom>
          <a:solidFill>
            <a:srgbClr val="DEE0E3">
              <a:alpha val="100000"/>
            </a:srgbClr>
          </a:solidFill>
          <a:ln w="12700" cap="flat" cmpd="sng">
            <a:solidFill>
              <a:srgbClr val="0052FF">
                <a:alpha val="15000"/>
              </a:srgbClr>
            </a:solidFill>
            <a:prstDash val="solid"/>
            <a:round/>
            <a:headEnd type="none" w="med" len="med"/>
            <a:tailEnd type="none" w="med" len="med"/>
          </a:ln>
        </p:spPr>
      </p:cxnSp>
      <p:sp>
        <p:nvSpPr>
          <p:cNvPr id="16" name="AutoShape 16"/>
          <p:cNvSpPr/>
          <p:nvPr/>
        </p:nvSpPr>
        <p:spPr>
          <a:xfrm>
            <a:off x="6477000" y="2857500"/>
            <a:ext cx="46990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4B5563"/>
                </a:solidFill>
                <a:latin typeface="Noto Sans SC"/>
                <a:ea typeface="Noto Sans SC"/>
                <a:cs typeface="Noto Sans SC"/>
                <a:sym typeface="Noto Sans SC"/>
              </a:rPr>
              <a:t>模型基于训练数据片段进行逻辑拼接时，可能生成看似合理、实则与事实不符的虚构信息。这些内容并非真实存在，也无法被验证，属于主动的“虚假生成”。</a:t>
            </a:r>
            <a:endParaRPr lang="en-US" sz="1100"/>
          </a:p>
        </p:txBody>
      </p:sp>
      <p:sp>
        <p:nvSpPr>
          <p:cNvPr id="17" name="AutoShape 17"/>
          <p:cNvSpPr/>
          <p:nvPr/>
        </p:nvSpPr>
        <p:spPr>
          <a:xfrm>
            <a:off x="6477000" y="4254500"/>
            <a:ext cx="4699000" cy="609600"/>
          </a:xfrm>
          <a:prstGeom prst="roundRect">
            <a:avLst>
              <a:gd name="adj" fmla="val 0"/>
            </a:avLst>
          </a:prstGeom>
          <a:solidFill>
            <a:srgbClr val="0052FF">
              <a:alpha val="8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6604000" y="4356100"/>
            <a:ext cx="4445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0052FF"/>
                </a:solidFill>
                <a:latin typeface="Noto Sans SC"/>
                <a:ea typeface="Noto Sans SC"/>
                <a:cs typeface="Noto Sans SC"/>
                <a:sym typeface="Noto Sans SC"/>
              </a:rPr>
              <a:t>核心本质：生成机制缺陷，模型“编造了”虚假内容</a:t>
            </a:r>
            <a:endParaRPr lang="en-US" sz="1100"/>
          </a:p>
        </p:txBody>
      </p:sp>
      <p:sp>
        <p:nvSpPr>
          <p:cNvPr id="19" name="AutoShape 19"/>
          <p:cNvSpPr/>
          <p:nvPr/>
        </p:nvSpPr>
        <p:spPr>
          <a:xfrm>
            <a:off x="762000" y="5334000"/>
            <a:ext cx="10668000" cy="1079500"/>
          </a:xfrm>
          <a:prstGeom prst="roundRect">
            <a:avLst>
              <a:gd name="adj" fmla="val 0"/>
            </a:avLst>
          </a:prstGeom>
          <a:solidFill>
            <a:srgbClr val="F3F4F6">
              <a:alpha val="100000"/>
            </a:srgbClr>
          </a:solidFill>
          <a:ln w="25400" cap="flat" cmpd="sng">
            <a:noFill/>
            <a:prstDash val="solid"/>
            <a:round/>
          </a:ln>
        </p:spPr>
        <p:txBody>
          <a:bodyPr vert="horz" wrap="square" lIns="63500" tIns="63500" rIns="63500" bIns="63500" rtlCol="0" anchor="ctr"/>
          <a:lstStyle/>
          <a:p>
            <a:pPr algn="ctr">
              <a:defRPr/>
            </a:pPr>
          </a:p>
        </p:txBody>
      </p:sp>
      <p:sp>
        <p:nvSpPr>
          <p:cNvPr id="20" name="AutoShape 20"/>
          <p:cNvSpPr/>
          <p:nvPr/>
        </p:nvSpPr>
        <p:spPr>
          <a:xfrm>
            <a:off x="1016000" y="5486400"/>
            <a:ext cx="10160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1F2937"/>
                </a:solidFill>
                <a:latin typeface="Noto Sans SC"/>
                <a:ea typeface="Noto Sans SC"/>
                <a:cs typeface="Noto Sans SC"/>
                <a:sym typeface="Noto Sans SC"/>
              </a:rPr>
              <a:t>💡 关键启示：</a:t>
            </a:r>
            <a:r>
              <a:rPr lang="en-US" sz="1600" b="0" i="0" u="none" strike="noStrike">
                <a:solidFill>
                  <a:srgbClr val="1F2329"/>
                </a:solidFill>
                <a:latin typeface="Noto Sans SC"/>
                <a:ea typeface="Noto Sans SC"/>
                <a:cs typeface="Noto Sans SC"/>
                <a:sym typeface="Noto Sans SC"/>
              </a:rPr>
              <a:t> </a:t>
            </a:r>
            <a:r>
              <a:rPr lang="en-US" sz="1500" b="0" i="0" u="none" strike="noStrike">
                <a:solidFill>
                  <a:srgbClr val="374151"/>
                </a:solidFill>
                <a:latin typeface="Noto Sans SC"/>
                <a:ea typeface="Noto Sans SC"/>
                <a:cs typeface="Noto Sans SC"/>
                <a:sym typeface="Noto Sans SC"/>
              </a:rPr>
              <a:t>了解模型的边界是安全使用的前提。面对时效性问题需主动核对最新数据，面对生成内容需进行交叉验证，切勿轻信模型可能存在的“编造”信息。</a:t>
            </a:r>
            <a:endParaRPr lang="en-US" sz="11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0160000" y="-1270000"/>
            <a:ext cx="3810000" cy="3810000"/>
          </a:xfrm>
          <a:prstGeom prst="ellipse">
            <a:avLst/>
          </a:prstGeom>
          <a:solidFill>
            <a:srgbClr val="0052FF">
              <a:alpha val="4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270000" y="5080000"/>
            <a:ext cx="3175000" cy="3175000"/>
          </a:xfrm>
          <a:prstGeom prst="ellipse">
            <a:avLst/>
          </a:prstGeom>
          <a:solidFill>
            <a:srgbClr val="0052FF">
              <a:alpha val="4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Noto Sans SC"/>
                <a:ea typeface="Noto Sans SC"/>
                <a:cs typeface="Noto Sans SC"/>
                <a:sym typeface="Noto Sans SC"/>
              </a:rPr>
              <a:t>如何应对模型的“不可靠”？</a:t>
            </a:r>
            <a:endParaRPr lang="en-US" sz="1100"/>
          </a:p>
        </p:txBody>
      </p:sp>
      <p:sp>
        <p:nvSpPr>
          <p:cNvPr id="5" name="AutoShape 5"/>
          <p:cNvSpPr/>
          <p:nvPr/>
        </p:nvSpPr>
        <p:spPr>
          <a:xfrm>
            <a:off x="762000" y="1651000"/>
            <a:ext cx="5270500" cy="2667000"/>
          </a:xfrm>
          <a:prstGeom prst="roundRect">
            <a:avLst>
              <a:gd name="adj" fmla="val 0"/>
            </a:avLst>
          </a:prstGeom>
          <a:solidFill>
            <a:srgbClr val="0052FF">
              <a:alpha val="5000"/>
            </a:srgbClr>
          </a:solidFill>
          <a:ln cap="flat" cmpd="sng">
            <a:solidFill>
              <a:srgbClr val="004AE6">
                <a:alpha val="5000"/>
              </a:srgbClr>
            </a:solid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6000" y="1905000"/>
            <a:ext cx="355600" cy="355600"/>
          </a:xfrm>
          <a:prstGeom prst="rect">
            <a:avLst/>
          </a:prstGeom>
        </p:spPr>
      </p:pic>
      <p:sp>
        <p:nvSpPr>
          <p:cNvPr id="7" name="AutoShape 7"/>
          <p:cNvSpPr/>
          <p:nvPr/>
        </p:nvSpPr>
        <p:spPr>
          <a:xfrm>
            <a:off x="1498600" y="1905000"/>
            <a:ext cx="431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应对知识截止：补充时效性</a:t>
            </a:r>
            <a:endParaRPr lang="en-US" sz="1100"/>
          </a:p>
        </p:txBody>
      </p:sp>
      <p:cxnSp>
        <p:nvCxnSpPr>
          <p:cNvPr id="8" name="Connector 8"/>
          <p:cNvCxnSpPr/>
          <p:nvPr/>
        </p:nvCxnSpPr>
        <p:spPr>
          <a:xfrm rot="-9167">
            <a:off x="1016008" y="2406650"/>
            <a:ext cx="4762500" cy="12700"/>
          </a:xfrm>
          <a:prstGeom prst="straightConnector1">
            <a:avLst/>
          </a:prstGeom>
          <a:solidFill>
            <a:srgbClr val="DEE0E3">
              <a:alpha val="100000"/>
            </a:srgbClr>
          </a:solidFill>
          <a:ln w="12700" cap="flat" cmpd="sng">
            <a:solidFill>
              <a:srgbClr val="0052FF">
                <a:alpha val="15000"/>
              </a:srgbClr>
            </a:solidFill>
            <a:prstDash val="solid"/>
            <a:round/>
            <a:headEnd type="none" w="med" len="med"/>
            <a:tailEnd type="none" w="med" len="med"/>
          </a:ln>
        </p:spPr>
      </p:cxnSp>
      <p:sp>
        <p:nvSpPr>
          <p:cNvPr id="9" name="AutoShape 9"/>
          <p:cNvSpPr/>
          <p:nvPr/>
        </p:nvSpPr>
        <p:spPr>
          <a:xfrm>
            <a:off x="1016000" y="2603500"/>
            <a:ext cx="47625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374151"/>
                </a:solidFill>
                <a:latin typeface="Noto Sans SC"/>
                <a:ea typeface="Noto Sans SC"/>
                <a:cs typeface="Noto Sans SC"/>
                <a:sym typeface="Noto Sans SC"/>
              </a:rPr>
              <a:t>联网检索：</a:t>
            </a:r>
            <a:r>
              <a:rPr lang="en-US" sz="1400" b="0" i="0" u="none" strike="noStrike">
                <a:solidFill>
                  <a:srgbClr val="374151"/>
                </a:solidFill>
                <a:latin typeface="Noto Sans SC"/>
                <a:ea typeface="Noto Sans SC"/>
                <a:cs typeface="Noto Sans SC"/>
                <a:sym typeface="Noto Sans SC"/>
              </a:rPr>
              <a:t>接入实时搜索引擎，获取模型训练截止后的最新信息，弥补数据滞后。</a:t>
            </a:r>
            <a:endParaRPr lang="en-US" sz="1100"/>
          </a:p>
          <a:p>
            <a:pPr marL="0" indent="0" algn="l">
              <a:lnSpc>
                <a:spcPct val="117000"/>
              </a:lnSpc>
            </a:pPr>
            <a:r>
              <a:rPr lang="en-US" sz="1400" b="1" i="0" u="none" strike="noStrike">
                <a:solidFill>
                  <a:srgbClr val="374151"/>
                </a:solidFill>
                <a:latin typeface="Noto Sans SC"/>
                <a:ea typeface="Noto Sans SC"/>
                <a:cs typeface="Noto Sans SC"/>
                <a:sym typeface="Noto Sans SC"/>
              </a:rPr>
              <a:t>持续迭代：</a:t>
            </a:r>
            <a:r>
              <a:rPr lang="en-US" sz="1400" b="0" i="0" u="none" strike="noStrike">
                <a:solidFill>
                  <a:srgbClr val="374151"/>
                </a:solidFill>
                <a:latin typeface="Noto Sans SC"/>
                <a:ea typeface="Noto Sans SC"/>
                <a:cs typeface="Noto Sans SC"/>
                <a:sym typeface="Noto Sans SC"/>
              </a:rPr>
              <a:t>定期使用最新语料微调模型，或通过外挂知识库更新信息。</a:t>
            </a:r>
            <a:endParaRPr lang="en-US" sz="1400" b="0" i="0" u="none" strike="noStrike">
              <a:solidFill>
                <a:srgbClr val="374151"/>
              </a:solidFill>
              <a:latin typeface="Noto Sans SC"/>
              <a:ea typeface="Noto Sans SC"/>
              <a:cs typeface="Noto Sans SC"/>
              <a:sym typeface="Noto Sans SC"/>
            </a:endParaRPr>
          </a:p>
          <a:p>
            <a:pPr marL="0" indent="0" algn="l">
              <a:lnSpc>
                <a:spcPct val="117000"/>
              </a:lnSpc>
            </a:pPr>
            <a:r>
              <a:rPr lang="en-US" sz="1400" b="1" i="0" u="none" strike="noStrike">
                <a:solidFill>
                  <a:srgbClr val="374151"/>
                </a:solidFill>
                <a:latin typeface="Noto Sans SC"/>
                <a:ea typeface="Noto Sans SC"/>
                <a:cs typeface="Noto Sans SC"/>
                <a:sym typeface="Noto Sans SC"/>
              </a:rPr>
              <a:t>上下文投喂：</a:t>
            </a:r>
            <a:r>
              <a:rPr lang="en-US" sz="1400" b="0" i="0" u="none" strike="noStrike">
                <a:solidFill>
                  <a:srgbClr val="374151"/>
                </a:solidFill>
                <a:latin typeface="Noto Sans SC"/>
                <a:ea typeface="Noto Sans SC"/>
                <a:cs typeface="Noto Sans SC"/>
                <a:sym typeface="Noto Sans SC"/>
              </a:rPr>
              <a:t>在提问时主动提供最新背景资料，让模型基于新信息作答。</a:t>
            </a:r>
            <a:endParaRPr lang="en-US" sz="1400" b="0" i="0" u="none" strike="noStrike">
              <a:solidFill>
                <a:srgbClr val="374151"/>
              </a:solidFill>
              <a:latin typeface="Noto Sans SC"/>
              <a:ea typeface="Noto Sans SC"/>
              <a:cs typeface="Noto Sans SC"/>
              <a:sym typeface="Noto Sans SC"/>
            </a:endParaRPr>
          </a:p>
        </p:txBody>
      </p:sp>
      <p:sp>
        <p:nvSpPr>
          <p:cNvPr id="10" name="AutoShape 10"/>
          <p:cNvSpPr/>
          <p:nvPr/>
        </p:nvSpPr>
        <p:spPr>
          <a:xfrm>
            <a:off x="6159500" y="1651000"/>
            <a:ext cx="5270500" cy="2667000"/>
          </a:xfrm>
          <a:prstGeom prst="roundRect">
            <a:avLst>
              <a:gd name="adj" fmla="val 0"/>
            </a:avLst>
          </a:prstGeom>
          <a:solidFill>
            <a:srgbClr val="0052FF">
              <a:alpha val="5000"/>
            </a:srgbClr>
          </a:solidFill>
          <a:ln cap="flat" cmpd="sng">
            <a:solidFill>
              <a:srgbClr val="004AE6">
                <a:alpha val="5000"/>
              </a:srgbClr>
            </a:solid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13500" y="1905000"/>
            <a:ext cx="355600" cy="355600"/>
          </a:xfrm>
          <a:prstGeom prst="rect">
            <a:avLst/>
          </a:prstGeom>
        </p:spPr>
      </p:pic>
      <p:sp>
        <p:nvSpPr>
          <p:cNvPr id="12" name="AutoShape 12"/>
          <p:cNvSpPr/>
          <p:nvPr/>
        </p:nvSpPr>
        <p:spPr>
          <a:xfrm>
            <a:off x="6896100" y="1905000"/>
            <a:ext cx="431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应对幻觉风险：筑牢真实性防线</a:t>
            </a:r>
            <a:endParaRPr lang="en-US" sz="1100"/>
          </a:p>
        </p:txBody>
      </p:sp>
      <p:cxnSp>
        <p:nvCxnSpPr>
          <p:cNvPr id="13" name="Connector 13"/>
          <p:cNvCxnSpPr/>
          <p:nvPr/>
        </p:nvCxnSpPr>
        <p:spPr>
          <a:xfrm rot="-9167">
            <a:off x="6413508" y="2406650"/>
            <a:ext cx="4762500" cy="12700"/>
          </a:xfrm>
          <a:prstGeom prst="straightConnector1">
            <a:avLst/>
          </a:prstGeom>
          <a:solidFill>
            <a:srgbClr val="DEE0E3">
              <a:alpha val="100000"/>
            </a:srgbClr>
          </a:solidFill>
          <a:ln w="12700" cap="flat" cmpd="sng">
            <a:solidFill>
              <a:srgbClr val="0052FF">
                <a:alpha val="15000"/>
              </a:srgbClr>
            </a:solidFill>
            <a:prstDash val="solid"/>
            <a:round/>
            <a:headEnd type="none" w="med" len="med"/>
            <a:tailEnd type="none" w="med" len="med"/>
          </a:ln>
        </p:spPr>
      </p:cxnSp>
      <p:sp>
        <p:nvSpPr>
          <p:cNvPr id="14" name="AutoShape 14"/>
          <p:cNvSpPr/>
          <p:nvPr/>
        </p:nvSpPr>
        <p:spPr>
          <a:xfrm>
            <a:off x="6413500" y="2603500"/>
            <a:ext cx="47625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374151"/>
                </a:solidFill>
                <a:latin typeface="Noto Sans SC"/>
                <a:ea typeface="Noto Sans SC"/>
                <a:cs typeface="Noto Sans SC"/>
                <a:sym typeface="Noto Sans SC"/>
              </a:rPr>
              <a:t>人工核验：</a:t>
            </a:r>
            <a:r>
              <a:rPr lang="en-US" sz="1400" b="0" i="0" u="none" strike="noStrike">
                <a:solidFill>
                  <a:srgbClr val="374151"/>
                </a:solidFill>
                <a:latin typeface="Noto Sans SC"/>
                <a:ea typeface="Noto Sans SC"/>
                <a:cs typeface="Noto Sans SC"/>
                <a:sym typeface="Noto Sans SC"/>
              </a:rPr>
              <a:t>在医疗、金融、法律等关键场景，必须对AI输出进行人工复核。</a:t>
            </a:r>
            <a:endParaRPr lang="en-US" sz="1100"/>
          </a:p>
          <a:p>
            <a:pPr marL="0" indent="0" algn="l">
              <a:lnSpc>
                <a:spcPct val="117000"/>
              </a:lnSpc>
            </a:pPr>
            <a:r>
              <a:rPr lang="en-US" sz="1400" b="1" i="0" u="none" strike="noStrike">
                <a:solidFill>
                  <a:srgbClr val="374151"/>
                </a:solidFill>
                <a:latin typeface="Noto Sans SC"/>
                <a:ea typeface="Noto Sans SC"/>
                <a:cs typeface="Noto Sans SC"/>
                <a:sym typeface="Noto Sans SC"/>
              </a:rPr>
              <a:t>溯源机制：</a:t>
            </a:r>
            <a:r>
              <a:rPr lang="en-US" sz="1400" b="0" i="0" u="none" strike="noStrike">
                <a:solidFill>
                  <a:srgbClr val="374151"/>
                </a:solidFill>
                <a:latin typeface="Noto Sans SC"/>
                <a:ea typeface="Noto Sans SC"/>
                <a:cs typeface="Noto Sans SC"/>
                <a:sym typeface="Noto Sans SC"/>
              </a:rPr>
              <a:t>要求模型标注信息来源或推理依据，拒绝无根据的编造。</a:t>
            </a:r>
            <a:endParaRPr lang="en-US" sz="1400" b="0" i="0" u="none" strike="noStrike">
              <a:solidFill>
                <a:srgbClr val="374151"/>
              </a:solidFill>
              <a:latin typeface="Noto Sans SC"/>
              <a:ea typeface="Noto Sans SC"/>
              <a:cs typeface="Noto Sans SC"/>
              <a:sym typeface="Noto Sans SC"/>
            </a:endParaRPr>
          </a:p>
          <a:p>
            <a:pPr marL="0" indent="0" algn="l">
              <a:lnSpc>
                <a:spcPct val="117000"/>
              </a:lnSpc>
            </a:pPr>
            <a:r>
              <a:rPr lang="en-US" sz="1400" b="1" i="0" u="none" strike="noStrike">
                <a:solidFill>
                  <a:srgbClr val="374151"/>
                </a:solidFill>
                <a:latin typeface="Noto Sans SC"/>
                <a:ea typeface="Noto Sans SC"/>
                <a:cs typeface="Noto Sans SC"/>
                <a:sym typeface="Noto Sans SC"/>
              </a:rPr>
              <a:t>边界约束：</a:t>
            </a:r>
            <a:r>
              <a:rPr lang="en-US" sz="1400" b="0" i="0" u="none" strike="noStrike">
                <a:solidFill>
                  <a:srgbClr val="374151"/>
                </a:solidFill>
                <a:latin typeface="Noto Sans SC"/>
                <a:ea typeface="Noto Sans SC"/>
                <a:cs typeface="Noto Sans SC"/>
                <a:sym typeface="Noto Sans SC"/>
              </a:rPr>
              <a:t>训练模型对不确定的问题明确回答“不知道”，避免强行作答。</a:t>
            </a:r>
            <a:endParaRPr lang="en-US" sz="1400" b="0" i="0" u="none" strike="noStrike">
              <a:solidFill>
                <a:srgbClr val="374151"/>
              </a:solidFill>
              <a:latin typeface="Noto Sans SC"/>
              <a:ea typeface="Noto Sans SC"/>
              <a:cs typeface="Noto Sans SC"/>
              <a:sym typeface="Noto Sans SC"/>
            </a:endParaRPr>
          </a:p>
        </p:txBody>
      </p:sp>
      <p:sp>
        <p:nvSpPr>
          <p:cNvPr id="15" name="AutoShape 15"/>
          <p:cNvSpPr/>
          <p:nvPr/>
        </p:nvSpPr>
        <p:spPr>
          <a:xfrm>
            <a:off x="762000" y="4699000"/>
            <a:ext cx="10668000" cy="1524000"/>
          </a:xfrm>
          <a:prstGeom prst="roundRect">
            <a:avLst>
              <a:gd name="adj" fmla="val 0"/>
            </a:avLst>
          </a:prstGeom>
          <a:solidFill>
            <a:srgbClr val="EFF6FF">
              <a:alpha val="100000"/>
            </a:srgbClr>
          </a:solidFill>
          <a:ln w="12700" cap="flat" cmpd="sng">
            <a:solidFill>
              <a:srgbClr val="0052FF">
                <a:alpha val="20000"/>
              </a:srgbClr>
            </a:solidFill>
            <a:prstDash val="solid"/>
            <a:round/>
          </a:ln>
        </p:spPr>
        <p:txBody>
          <a:bodyPr vert="horz" wrap="square" lIns="63500" tIns="63500" rIns="63500" bIns="63500" rtlCol="0" anchor="ctr"/>
          <a:lstStyle/>
          <a:p>
            <a:pPr algn="ctr">
              <a:defRPr/>
            </a:pPr>
          </a:p>
        </p:txBody>
      </p:sp>
      <p:pic>
        <p:nvPicPr>
          <p:cNvPr id="16" name="Picture 1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6000" y="4953000"/>
            <a:ext cx="304800" cy="304800"/>
          </a:xfrm>
          <a:prstGeom prst="rect">
            <a:avLst/>
          </a:prstGeom>
        </p:spPr>
      </p:pic>
      <p:sp>
        <p:nvSpPr>
          <p:cNvPr id="17" name="AutoShape 17"/>
          <p:cNvSpPr/>
          <p:nvPr/>
        </p:nvSpPr>
        <p:spPr>
          <a:xfrm>
            <a:off x="1447800" y="4953000"/>
            <a:ext cx="9652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核心认知：警惕“流畅的谎言”陷阱</a:t>
            </a:r>
            <a:endParaRPr lang="en-US" sz="1100"/>
          </a:p>
        </p:txBody>
      </p:sp>
      <p:sp>
        <p:nvSpPr>
          <p:cNvPr id="18" name="AutoShape 18"/>
          <p:cNvSpPr/>
          <p:nvPr/>
        </p:nvSpPr>
        <p:spPr>
          <a:xfrm>
            <a:off x="1016000" y="5397500"/>
            <a:ext cx="1016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4B5563"/>
                </a:solidFill>
                <a:latin typeface="Noto Sans SC"/>
                <a:ea typeface="Noto Sans SC"/>
                <a:cs typeface="Noto Sans SC"/>
                <a:sym typeface="Noto Sans SC"/>
              </a:rPr>
              <a:t>大模型生成的文本往往具有极高的流畅度和说服力，但“听起来正确”并不等于“事实正确”。面对AI输出，必须保持批判性思维，对涉及决策、事实性的关键信息，务必通过权威信源进行交叉验证，切勿被模型自信的语气所误导。</a:t>
            </a:r>
            <a:endParaRPr lang="en-US" sz="11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0052FF">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 y="5080000"/>
            <a:ext cx="2540000" cy="2540000"/>
          </a:xfrm>
          <a:prstGeom prst="ellipse">
            <a:avLst/>
          </a:prstGeom>
          <a:solidFill>
            <a:srgbClr val="0052FF">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Noto Sans SC"/>
                <a:ea typeface="Noto Sans SC"/>
                <a:cs typeface="Noto Sans SC"/>
                <a:sym typeface="Noto Sans SC"/>
              </a:rPr>
              <a:t>M5: 后训练SFT —— 大模型的“岗前培训”</a:t>
            </a:r>
            <a:endParaRPr lang="en-US" sz="1100"/>
          </a:p>
        </p:txBody>
      </p:sp>
      <p:sp>
        <p:nvSpPr>
          <p:cNvPr id="5" name="AutoShape 5"/>
          <p:cNvSpPr/>
          <p:nvPr/>
        </p:nvSpPr>
        <p:spPr>
          <a:xfrm>
            <a:off x="762000" y="1524000"/>
            <a:ext cx="10668000" cy="1206500"/>
          </a:xfrm>
          <a:prstGeom prst="roundRect">
            <a:avLst>
              <a:gd name="adj" fmla="val 0"/>
            </a:avLst>
          </a:prstGeom>
          <a:solidFill>
            <a:srgbClr val="0052FF">
              <a:alpha val="8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1016000" y="1676400"/>
            <a:ext cx="10160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600" b="1" i="0" u="none" strike="noStrike">
                <a:solidFill>
                  <a:srgbClr val="0052FF"/>
                </a:solidFill>
                <a:latin typeface="Noto Sans SC"/>
                <a:ea typeface="Noto Sans SC"/>
                <a:cs typeface="Noto Sans SC"/>
                <a:sym typeface="Noto Sans SC"/>
              </a:rPr>
              <a:t>什么是 SFT？</a:t>
            </a:r>
            <a:r>
              <a:rPr lang="en-US" sz="1600" b="0" i="0" u="none" strike="noStrike">
                <a:solidFill>
                  <a:srgbClr val="1F2329"/>
                </a:solidFill>
                <a:latin typeface="Noto Sans SC"/>
                <a:ea typeface="Noto Sans SC"/>
                <a:cs typeface="Noto Sans SC"/>
                <a:sym typeface="Noto Sans SC"/>
              </a:rPr>
              <a:t> </a:t>
            </a:r>
            <a:r>
              <a:rPr lang="en-US" sz="1400" b="0" i="0" u="none" strike="noStrike">
                <a:solidFill>
                  <a:srgbClr val="374151"/>
                </a:solidFill>
                <a:latin typeface="Noto Sans SC"/>
                <a:ea typeface="Noto Sans SC"/>
                <a:cs typeface="Noto Sans SC"/>
                <a:sym typeface="Noto Sans SC"/>
              </a:rPr>
              <a:t>SFT（Supervised Fine-Tuning，监督微调）是大模型从“通用基座”迈向“专业助手”的关键一步。它通过高质量的“指令-回答”样本对模型进行二次训练，让模型学习人类的语言偏好、任务规范与价值取向，是赋予大模型“理解意图、生成优质回答”能力的核心环节。</a:t>
            </a:r>
            <a:endParaRPr lang="en-US" sz="1100"/>
          </a:p>
        </p:txBody>
      </p:sp>
      <p:sp>
        <p:nvSpPr>
          <p:cNvPr id="7" name="AutoShape 7"/>
          <p:cNvSpPr/>
          <p:nvPr/>
        </p:nvSpPr>
        <p:spPr>
          <a:xfrm>
            <a:off x="762000" y="3048000"/>
            <a:ext cx="5207000" cy="25400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8" name="AutoShape 8"/>
          <p:cNvSpPr/>
          <p:nvPr/>
        </p:nvSpPr>
        <p:spPr>
          <a:xfrm>
            <a:off x="762000" y="3048000"/>
            <a:ext cx="5207000" cy="50800"/>
          </a:xfrm>
          <a:prstGeom prst="roundRect">
            <a:avLst>
              <a:gd name="adj" fmla="val 0"/>
            </a:avLst>
          </a:prstGeom>
          <a:solidFill>
            <a:srgbClr val="0052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6000" y="3302000"/>
            <a:ext cx="406400" cy="406400"/>
          </a:xfrm>
          <a:prstGeom prst="rect">
            <a:avLst/>
          </a:prstGeom>
        </p:spPr>
      </p:pic>
      <p:sp>
        <p:nvSpPr>
          <p:cNvPr id="10" name="AutoShape 10"/>
          <p:cNvSpPr/>
          <p:nvPr/>
        </p:nvSpPr>
        <p:spPr>
          <a:xfrm>
            <a:off x="1524000" y="3327400"/>
            <a:ext cx="4191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1F2937"/>
                </a:solidFill>
                <a:latin typeface="Noto Sans SC"/>
                <a:ea typeface="Noto Sans SC"/>
                <a:cs typeface="Noto Sans SC"/>
                <a:sym typeface="Noto Sans SC"/>
              </a:rPr>
              <a:t>01 数据准备：构建“标准答案库”</a:t>
            </a:r>
            <a:endParaRPr lang="en-US" sz="1100"/>
          </a:p>
        </p:txBody>
      </p:sp>
      <p:sp>
        <p:nvSpPr>
          <p:cNvPr id="11" name="AutoShape 11"/>
          <p:cNvSpPr/>
          <p:nvPr/>
        </p:nvSpPr>
        <p:spPr>
          <a:xfrm>
            <a:off x="1016000" y="3873500"/>
            <a:ext cx="4699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4B5563"/>
                </a:solidFill>
                <a:latin typeface="Noto Sans SC"/>
                <a:ea typeface="Noto Sans SC"/>
                <a:cs typeface="Noto Sans SC"/>
                <a:sym typeface="Noto Sans SC"/>
              </a:rPr>
              <a:t>准备由大量「用户指令（Prompt）」与「高质量回答（Completion）」组成的数据集。这些样本如同给模型的“教材”，覆盖对话、创作、推理等多种场景，为模型提供学习的基准范式。</a:t>
            </a:r>
            <a:endParaRPr lang="en-US" sz="1100"/>
          </a:p>
        </p:txBody>
      </p:sp>
      <p:sp>
        <p:nvSpPr>
          <p:cNvPr id="12" name="AutoShape 12"/>
          <p:cNvSpPr/>
          <p:nvPr/>
        </p:nvSpPr>
        <p:spPr>
          <a:xfrm>
            <a:off x="6223000" y="3048000"/>
            <a:ext cx="5207000" cy="25400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sp>
        <p:nvSpPr>
          <p:cNvPr id="13" name="AutoShape 13"/>
          <p:cNvSpPr/>
          <p:nvPr/>
        </p:nvSpPr>
        <p:spPr>
          <a:xfrm>
            <a:off x="6223000" y="3048000"/>
            <a:ext cx="5207000" cy="50800"/>
          </a:xfrm>
          <a:prstGeom prst="roundRect">
            <a:avLst>
              <a:gd name="adj" fmla="val 0"/>
            </a:avLst>
          </a:prstGeom>
          <a:solidFill>
            <a:srgbClr val="0052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77000" y="3302000"/>
            <a:ext cx="406400" cy="406400"/>
          </a:xfrm>
          <a:prstGeom prst="rect">
            <a:avLst/>
          </a:prstGeom>
        </p:spPr>
      </p:pic>
      <p:sp>
        <p:nvSpPr>
          <p:cNvPr id="15" name="AutoShape 15"/>
          <p:cNvSpPr/>
          <p:nvPr/>
        </p:nvSpPr>
        <p:spPr>
          <a:xfrm>
            <a:off x="6985000" y="3327400"/>
            <a:ext cx="4191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1F2937"/>
                </a:solidFill>
                <a:latin typeface="Noto Sans SC"/>
                <a:ea typeface="Noto Sans SC"/>
                <a:cs typeface="Noto Sans SC"/>
                <a:sym typeface="Noto Sans SC"/>
              </a:rPr>
              <a:t>02 学习对齐：校准“智能行为”</a:t>
            </a:r>
            <a:endParaRPr lang="en-US" sz="1100"/>
          </a:p>
        </p:txBody>
      </p:sp>
      <p:sp>
        <p:nvSpPr>
          <p:cNvPr id="16" name="AutoShape 16"/>
          <p:cNvSpPr/>
          <p:nvPr/>
        </p:nvSpPr>
        <p:spPr>
          <a:xfrm>
            <a:off x="6477000" y="3873500"/>
            <a:ext cx="4699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4B5563"/>
                </a:solidFill>
                <a:latin typeface="Noto Sans SC"/>
                <a:ea typeface="Noto Sans SC"/>
                <a:cs typeface="Noto Sans SC"/>
                <a:sym typeface="Noto Sans SC"/>
              </a:rPr>
              <a:t>让模型在样本中学习意图与回答的映射关系。不仅理解用户是提问、求解还是总结，更学会匹配恰当的角色、语气与安全边界，实现从“能回答”到“答得好、答得对”的跨越。</a:t>
            </a:r>
            <a:endParaRPr lang="en-US" sz="1100"/>
          </a:p>
        </p:txBody>
      </p:sp>
      <p:sp>
        <p:nvSpPr>
          <p:cNvPr id="17" name="AutoShape 17"/>
          <p:cNvSpPr/>
          <p:nvPr/>
        </p:nvSpPr>
        <p:spPr>
          <a:xfrm>
            <a:off x="762000" y="59055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0052FF"/>
                </a:solidFill>
                <a:latin typeface="Noto Sans SC"/>
                <a:ea typeface="Noto Sans SC"/>
                <a:cs typeface="Noto Sans SC"/>
                <a:sym typeface="Noto Sans SC"/>
              </a:rPr>
              <a:t>💡 核心价值：</a:t>
            </a:r>
            <a:r>
              <a:rPr lang="en-US" sz="1600" b="0" i="0" u="none" strike="noStrike">
                <a:solidFill>
                  <a:srgbClr val="1F2329"/>
                </a:solidFill>
                <a:latin typeface="Noto Sans SC"/>
                <a:ea typeface="Noto Sans SC"/>
                <a:cs typeface="Noto Sans SC"/>
                <a:sym typeface="Noto Sans SC"/>
              </a:rPr>
              <a:t> </a:t>
            </a:r>
            <a:r>
              <a:rPr lang="en-US" sz="1400" b="0" i="0" u="none" strike="noStrike">
                <a:solidFill>
                  <a:srgbClr val="6B7280"/>
                </a:solidFill>
                <a:latin typeface="Noto Sans SC"/>
                <a:ea typeface="Noto Sans SC"/>
                <a:cs typeface="Noto Sans SC"/>
                <a:sym typeface="Noto Sans SC"/>
              </a:rPr>
              <a:t>将预训练的通用知识转化为符合人类预期的、可落地的智能服务能力，是大模型实现“人性化交互”的必经之路。</a:t>
            </a:r>
            <a:endParaRPr lang="en-US" sz="11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Noto Sans SC"/>
                <a:ea typeface="Noto Sans SC"/>
                <a:cs typeface="Noto Sans SC"/>
                <a:sym typeface="Noto Sans SC"/>
              </a:rPr>
              <a:t>SFT的价值：从“会说”到“按要求说”</a:t>
            </a:r>
            <a:endParaRPr lang="en-US" sz="1100"/>
          </a:p>
        </p:txBody>
      </p:sp>
      <p:sp>
        <p:nvSpPr>
          <p:cNvPr id="3" name="AutoShape 3"/>
          <p:cNvSpPr/>
          <p:nvPr/>
        </p:nvSpPr>
        <p:spPr>
          <a:xfrm>
            <a:off x="762000" y="1397000"/>
            <a:ext cx="10668000" cy="1270000"/>
          </a:xfrm>
          <a:prstGeom prst="roundRect">
            <a:avLst>
              <a:gd name="adj" fmla="val 0"/>
            </a:avLst>
          </a:prstGeom>
          <a:solidFill>
            <a:srgbClr val="0052FF">
              <a:alpha val="6000"/>
            </a:srgbClr>
          </a:solidFill>
          <a:ln w="25400" cap="flat" cmpd="sng">
            <a:noFill/>
            <a:prstDash val="solid"/>
            <a:round/>
          </a:ln>
        </p:spPr>
        <p:txBody>
          <a:bodyPr vert="horz" wrap="square" lIns="63500" tIns="63500" rIns="63500" bIns="63500" rtlCol="0" anchor="ctr"/>
          <a:lstStyle/>
          <a:p>
            <a:pPr algn="ctr">
              <a:defRPr/>
            </a:pPr>
          </a:p>
        </p:txBody>
      </p:sp>
      <p:pic>
        <p:nvPicPr>
          <p:cNvPr id="4" name="Picture 4"/>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6000" y="1651000"/>
            <a:ext cx="609600" cy="609600"/>
          </a:xfrm>
          <a:prstGeom prst="rect">
            <a:avLst/>
          </a:prstGeom>
        </p:spPr>
      </p:pic>
      <p:sp>
        <p:nvSpPr>
          <p:cNvPr id="5" name="AutoShape 5"/>
          <p:cNvSpPr/>
          <p:nvPr/>
        </p:nvSpPr>
        <p:spPr>
          <a:xfrm>
            <a:off x="1778000" y="1549400"/>
            <a:ext cx="9398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800" b="1" i="0" u="none" strike="noStrike">
                <a:solidFill>
                  <a:srgbClr val="0052FF"/>
                </a:solidFill>
                <a:latin typeface="Noto Sans SC"/>
                <a:ea typeface="Noto Sans SC"/>
                <a:cs typeface="Noto Sans SC"/>
                <a:sym typeface="Noto Sans SC"/>
              </a:rPr>
              <a:t>核心重构：从“基础对话”到“意图对齐”</a:t>
            </a:r>
            <a:endParaRPr lang="en-US" sz="1100"/>
          </a:p>
          <a:p>
            <a:pPr marL="0" indent="0" algn="l">
              <a:lnSpc>
                <a:spcPct val="108000"/>
              </a:lnSpc>
            </a:pPr>
            <a:r>
              <a:rPr lang="en-US" sz="1400" b="0" i="0" u="none" strike="noStrike">
                <a:solidFill>
                  <a:srgbClr val="4B5563"/>
                </a:solidFill>
                <a:latin typeface="Noto Sans SC"/>
                <a:ea typeface="Noto Sans SC"/>
                <a:cs typeface="Noto Sans SC"/>
                <a:sym typeface="Noto Sans SC"/>
              </a:rPr>
              <a:t>预训练赋予模型“说话”的能力，而SFT（监督微调）则重塑了模型与用户的协作方式。它让模型听懂指令、理解需求，从单纯的“生成文本”升级为“按要求解决问题”，显著提升交互的可用性与一致性。</a:t>
            </a:r>
            <a:endParaRPr lang="en-US" sz="1400" b="0" i="0" u="none" strike="noStrike">
              <a:solidFill>
                <a:srgbClr val="4B5563"/>
              </a:solidFill>
              <a:latin typeface="Noto Sans SC"/>
              <a:ea typeface="Noto Sans SC"/>
              <a:cs typeface="Noto Sans SC"/>
              <a:sym typeface="Noto Sans SC"/>
            </a:endParaRPr>
          </a:p>
        </p:txBody>
      </p:sp>
      <p:sp>
        <p:nvSpPr>
          <p:cNvPr id="6" name="AutoShape 6"/>
          <p:cNvSpPr/>
          <p:nvPr/>
        </p:nvSpPr>
        <p:spPr>
          <a:xfrm>
            <a:off x="762000" y="2921000"/>
            <a:ext cx="3378200" cy="1968500"/>
          </a:xfrm>
          <a:prstGeom prst="roundRect">
            <a:avLst>
              <a:gd name="adj" fmla="val 0"/>
            </a:avLst>
          </a:prstGeom>
          <a:solidFill>
            <a:srgbClr val="F3F4F6">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65200" y="3124200"/>
            <a:ext cx="304800" cy="304800"/>
          </a:xfrm>
          <a:prstGeom prst="rect">
            <a:avLst/>
          </a:prstGeom>
        </p:spPr>
      </p:pic>
      <p:sp>
        <p:nvSpPr>
          <p:cNvPr id="8" name="AutoShape 8"/>
          <p:cNvSpPr/>
          <p:nvPr/>
        </p:nvSpPr>
        <p:spPr>
          <a:xfrm>
            <a:off x="1371600" y="3124200"/>
            <a:ext cx="2540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374151"/>
                </a:solidFill>
                <a:latin typeface="Noto Sans SC"/>
                <a:ea typeface="Noto Sans SC"/>
                <a:cs typeface="Noto Sans SC"/>
                <a:sym typeface="Noto Sans SC"/>
              </a:rPr>
              <a:t>01 预训练的局限</a:t>
            </a:r>
            <a:endParaRPr lang="en-US" sz="1100"/>
          </a:p>
        </p:txBody>
      </p:sp>
      <p:sp>
        <p:nvSpPr>
          <p:cNvPr id="9" name="AutoShape 9"/>
          <p:cNvSpPr/>
          <p:nvPr/>
        </p:nvSpPr>
        <p:spPr>
          <a:xfrm>
            <a:off x="965200" y="3606800"/>
            <a:ext cx="29718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6B7280"/>
                </a:solidFill>
                <a:latin typeface="Noto Sans SC"/>
                <a:ea typeface="Noto Sans SC"/>
                <a:cs typeface="Noto Sans SC"/>
                <a:sym typeface="Noto Sans SC"/>
              </a:rPr>
              <a:t>仅具备基础语言生成能力，难以精准遵循指令约束。例如要求“用三条建议回答”，却可能堆砌冗长的背景说明，输出冗余且偏离预期。</a:t>
            </a:r>
            <a:endParaRPr lang="en-US" sz="1100"/>
          </a:p>
        </p:txBody>
      </p:sp>
      <p:sp>
        <p:nvSpPr>
          <p:cNvPr id="10" name="AutoShape 10"/>
          <p:cNvSpPr/>
          <p:nvPr/>
        </p:nvSpPr>
        <p:spPr>
          <a:xfrm>
            <a:off x="4394200" y="2921000"/>
            <a:ext cx="3378200" cy="1968500"/>
          </a:xfrm>
          <a:prstGeom prst="roundRect">
            <a:avLst>
              <a:gd name="adj" fmla="val 0"/>
            </a:avLst>
          </a:prstGeom>
          <a:solidFill>
            <a:srgbClr val="0052FF">
              <a:alpha val="8000"/>
            </a:srgbClr>
          </a:solidFill>
          <a:ln w="25400" cap="flat" cmpd="sng">
            <a:no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597400" y="3124200"/>
            <a:ext cx="304800" cy="304800"/>
          </a:xfrm>
          <a:prstGeom prst="rect">
            <a:avLst/>
          </a:prstGeom>
        </p:spPr>
      </p:pic>
      <p:sp>
        <p:nvSpPr>
          <p:cNvPr id="12" name="AutoShape 12"/>
          <p:cNvSpPr/>
          <p:nvPr/>
        </p:nvSpPr>
        <p:spPr>
          <a:xfrm>
            <a:off x="5003800" y="3124200"/>
            <a:ext cx="2540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052FF"/>
                </a:solidFill>
                <a:latin typeface="Noto Sans SC"/>
                <a:ea typeface="Noto Sans SC"/>
                <a:cs typeface="Noto Sans SC"/>
                <a:sym typeface="Noto Sans SC"/>
              </a:rPr>
              <a:t>02 SFT 精准对齐</a:t>
            </a:r>
            <a:endParaRPr lang="en-US" sz="1100"/>
          </a:p>
        </p:txBody>
      </p:sp>
      <p:sp>
        <p:nvSpPr>
          <p:cNvPr id="13" name="AutoShape 13"/>
          <p:cNvSpPr/>
          <p:nvPr/>
        </p:nvSpPr>
        <p:spPr>
          <a:xfrm>
            <a:off x="4597400" y="3606800"/>
            <a:ext cx="29718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374151"/>
                </a:solidFill>
                <a:latin typeface="Noto Sans SC"/>
                <a:ea typeface="Noto Sans SC"/>
                <a:cs typeface="Noto Sans SC"/>
                <a:sym typeface="Noto Sans SC"/>
              </a:rPr>
              <a:t>让模型严格遵循指令边界，输出结构化、规范化的结果。针对“三条建议”的需求，能直接给出编号清晰、逻辑独立的三点内容，高效匹配用户预期。</a:t>
            </a:r>
            <a:endParaRPr lang="en-US" sz="1100"/>
          </a:p>
        </p:txBody>
      </p:sp>
      <p:sp>
        <p:nvSpPr>
          <p:cNvPr id="14" name="AutoShape 14"/>
          <p:cNvSpPr/>
          <p:nvPr/>
        </p:nvSpPr>
        <p:spPr>
          <a:xfrm>
            <a:off x="8026400" y="2921000"/>
            <a:ext cx="3378200" cy="1968500"/>
          </a:xfrm>
          <a:prstGeom prst="roundRect">
            <a:avLst>
              <a:gd name="adj" fmla="val 0"/>
            </a:avLst>
          </a:prstGeom>
          <a:solidFill>
            <a:srgbClr val="0052FF">
              <a:alpha val="8000"/>
            </a:srgbClr>
          </a:solidFill>
          <a:ln w="25400" cap="flat" cmpd="sng">
            <a:no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229600" y="3124200"/>
            <a:ext cx="304800" cy="304800"/>
          </a:xfrm>
          <a:prstGeom prst="rect">
            <a:avLst/>
          </a:prstGeom>
        </p:spPr>
      </p:pic>
      <p:sp>
        <p:nvSpPr>
          <p:cNvPr id="16" name="AutoShape 16"/>
          <p:cNvSpPr/>
          <p:nvPr/>
        </p:nvSpPr>
        <p:spPr>
          <a:xfrm>
            <a:off x="8636000" y="3124200"/>
            <a:ext cx="2540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0052FF"/>
                </a:solidFill>
                <a:latin typeface="Noto Sans SC"/>
                <a:ea typeface="Noto Sans SC"/>
                <a:cs typeface="Noto Sans SC"/>
                <a:sym typeface="Noto Sans SC"/>
              </a:rPr>
              <a:t>03 专业角色赋能</a:t>
            </a:r>
            <a:endParaRPr lang="en-US" sz="1100"/>
          </a:p>
        </p:txBody>
      </p:sp>
      <p:sp>
        <p:nvSpPr>
          <p:cNvPr id="17" name="AutoShape 17"/>
          <p:cNvSpPr/>
          <p:nvPr/>
        </p:nvSpPr>
        <p:spPr>
          <a:xfrm>
            <a:off x="8229600" y="3606800"/>
            <a:ext cx="29718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374151"/>
                </a:solidFill>
                <a:latin typeface="Noto Sans SC"/>
                <a:ea typeface="Noto Sans SC"/>
                <a:cs typeface="Noto Sans SC"/>
                <a:sym typeface="Noto Sans SC"/>
              </a:rPr>
              <a:t>深度模拟特定职业身份，输出符合角色设定的专业内容。例如扮演“严格的项目经理”时，能精准提出专业审查意见、风险把控点与项目管理建议。</a:t>
            </a:r>
            <a:endParaRPr lang="en-US" sz="1100"/>
          </a:p>
        </p:txBody>
      </p:sp>
      <p:sp>
        <p:nvSpPr>
          <p:cNvPr id="18" name="AutoShape 18"/>
          <p:cNvSpPr/>
          <p:nvPr/>
        </p:nvSpPr>
        <p:spPr>
          <a:xfrm>
            <a:off x="762000" y="5143500"/>
            <a:ext cx="10668000" cy="1206500"/>
          </a:xfrm>
          <a:prstGeom prst="roundRect">
            <a:avLst>
              <a:gd name="adj" fmla="val 0"/>
            </a:avLst>
          </a:prstGeom>
          <a:solidFill>
            <a:srgbClr val="F97316">
              <a:alpha val="6000"/>
            </a:srgbClr>
          </a:solidFill>
          <a:ln w="12700" cap="flat" cmpd="sng">
            <a:solidFill>
              <a:srgbClr val="F97316">
                <a:alpha val="30000"/>
              </a:srgbClr>
            </a:solidFill>
            <a:prstDash val="solid"/>
            <a:round/>
          </a:ln>
        </p:spPr>
        <p:txBody>
          <a:bodyPr vert="horz" wrap="square" lIns="63500" tIns="63500" rIns="63500" bIns="63500" rtlCol="0" anchor="ctr"/>
          <a:lstStyle/>
          <a:p>
            <a:pPr algn="ctr">
              <a:defRPr/>
            </a:pPr>
          </a:p>
        </p:txBody>
      </p:sp>
      <p:pic>
        <p:nvPicPr>
          <p:cNvPr id="19" name="Picture 1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16000" y="5397500"/>
            <a:ext cx="406400" cy="406400"/>
          </a:xfrm>
          <a:prstGeom prst="rect">
            <a:avLst/>
          </a:prstGeom>
        </p:spPr>
      </p:pic>
      <p:sp>
        <p:nvSpPr>
          <p:cNvPr id="20" name="AutoShape 20"/>
          <p:cNvSpPr/>
          <p:nvPr/>
        </p:nvSpPr>
        <p:spPr>
          <a:xfrm>
            <a:off x="1574800" y="5308600"/>
            <a:ext cx="9525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600" b="1" i="0" u="none" strike="noStrike">
                <a:solidFill>
                  <a:srgbClr val="C2410C"/>
                </a:solidFill>
                <a:latin typeface="Noto Sans SC"/>
                <a:ea typeface="Noto Sans SC"/>
                <a:cs typeface="Noto Sans SC"/>
                <a:sym typeface="Noto Sans SC"/>
              </a:rPr>
              <a:t>关键认知：格式规范 ≠ 事实正确</a:t>
            </a:r>
            <a:endParaRPr lang="en-US" sz="1100"/>
          </a:p>
          <a:p>
            <a:pPr marL="0" indent="0" algn="l">
              <a:lnSpc>
                <a:spcPct val="108000"/>
              </a:lnSpc>
            </a:pPr>
            <a:r>
              <a:rPr lang="en-US" sz="1300" b="0" i="0" u="none" strike="noStrike">
                <a:solidFill>
                  <a:srgbClr val="6B7280"/>
                </a:solidFill>
                <a:latin typeface="Noto Sans SC"/>
                <a:ea typeface="Noto Sans SC"/>
                <a:cs typeface="Noto Sans SC"/>
                <a:sym typeface="Noto Sans SC"/>
              </a:rPr>
              <a:t>监督微调能优化输出的格式与结构，让模型“看起来更专业”，但无法彻底消除大模型的幻觉问题，也不能完全保证内容的事实准确性，实际应用中仍需结合事实核查机制。</a:t>
            </a:r>
            <a:endParaRPr lang="en-US" sz="1300" b="0" i="0" u="none" strike="noStrike">
              <a:solidFill>
                <a:srgbClr val="6B7280"/>
              </a:solidFill>
              <a:latin typeface="Noto Sans SC"/>
              <a:ea typeface="Noto Sans SC"/>
              <a:cs typeface="Noto Sans SC"/>
              <a:sym typeface="Noto Sans SC"/>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0414000" y="-762000"/>
            <a:ext cx="2540000" cy="2540000"/>
          </a:xfrm>
          <a:prstGeom prst="ellipse">
            <a:avLst/>
          </a:prstGeom>
          <a:solidFill>
            <a:srgbClr val="0052FF">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508000" y="5588000"/>
            <a:ext cx="1524000" cy="1524000"/>
          </a:xfrm>
          <a:prstGeom prst="ellipse">
            <a:avLst/>
          </a:prstGeom>
          <a:solidFill>
            <a:srgbClr val="0052FF">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Noto Sans SC"/>
                <a:ea typeface="Noto Sans SC"/>
                <a:cs typeface="Noto Sans SC"/>
                <a:sym typeface="Noto Sans SC"/>
              </a:rPr>
              <a:t>M6: SFT数据质量 —— “教材”的重要性</a:t>
            </a:r>
            <a:endParaRPr lang="en-US" sz="1100"/>
          </a:p>
        </p:txBody>
      </p:sp>
      <p:sp>
        <p:nvSpPr>
          <p:cNvPr id="5" name="AutoShape 5"/>
          <p:cNvSpPr/>
          <p:nvPr/>
        </p:nvSpPr>
        <p:spPr>
          <a:xfrm>
            <a:off x="762000" y="1397000"/>
            <a:ext cx="10668000" cy="1143000"/>
          </a:xfrm>
          <a:prstGeom prst="roundRect">
            <a:avLst>
              <a:gd name="adj" fmla="val 0"/>
            </a:avLst>
          </a:prstGeom>
          <a:solidFill>
            <a:srgbClr val="0052FF">
              <a:alpha val="6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1016000" y="1524000"/>
            <a:ext cx="10160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600" b="1" i="0" u="none" strike="noStrike">
                <a:solidFill>
                  <a:srgbClr val="0052FF"/>
                </a:solidFill>
                <a:latin typeface="Noto Sans SC"/>
                <a:ea typeface="Noto Sans SC"/>
                <a:cs typeface="Noto Sans SC"/>
                <a:sym typeface="Noto Sans SC"/>
              </a:rPr>
              <a:t>核心定义：</a:t>
            </a:r>
            <a:r>
              <a:rPr lang="en-US" sz="1600" b="0" i="0" u="none" strike="noStrike">
                <a:solidFill>
                  <a:srgbClr val="1F2329"/>
                </a:solidFill>
                <a:latin typeface="Noto Sans SC"/>
                <a:ea typeface="Noto Sans SC"/>
                <a:cs typeface="Noto Sans SC"/>
                <a:sym typeface="Noto Sans SC"/>
              </a:rPr>
              <a:t> </a:t>
            </a:r>
            <a:r>
              <a:rPr lang="en-US" sz="1400" b="0" i="0" u="none" strike="noStrike">
                <a:solidFill>
                  <a:srgbClr val="4B5563"/>
                </a:solidFill>
                <a:latin typeface="Noto Sans SC"/>
                <a:ea typeface="Noto Sans SC"/>
                <a:cs typeface="Noto Sans SC"/>
                <a:sym typeface="Noto Sans SC"/>
              </a:rPr>
              <a:t>SFT数据质量是衡量“问题—回答”样本能否稳定映射真实用户任务、精准对齐模型预期行为的核心指标，它直接决定了模型微调的上限与效果，是大模型训练中不可或缺的“优质教材”。</a:t>
            </a:r>
            <a:endParaRPr lang="en-US" sz="1100"/>
          </a:p>
        </p:txBody>
      </p:sp>
      <p:sp>
        <p:nvSpPr>
          <p:cNvPr id="7" name="AutoShape 7"/>
          <p:cNvSpPr/>
          <p:nvPr/>
        </p:nvSpPr>
        <p:spPr>
          <a:xfrm>
            <a:off x="762000" y="2794000"/>
            <a:ext cx="5270500" cy="1079500"/>
          </a:xfrm>
          <a:prstGeom prst="roundRect">
            <a:avLst>
              <a:gd name="adj" fmla="val 0"/>
            </a:avLst>
          </a:prstGeom>
          <a:solidFill>
            <a:srgbClr val="F9FAFB">
              <a:alpha val="100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52500" y="3022600"/>
            <a:ext cx="355600" cy="355600"/>
          </a:xfrm>
          <a:prstGeom prst="rect">
            <a:avLst/>
          </a:prstGeom>
        </p:spPr>
      </p:pic>
      <p:sp>
        <p:nvSpPr>
          <p:cNvPr id="9" name="AutoShape 9"/>
          <p:cNvSpPr/>
          <p:nvPr/>
        </p:nvSpPr>
        <p:spPr>
          <a:xfrm>
            <a:off x="1460500" y="2895600"/>
            <a:ext cx="4445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01 清晰的任务导向</a:t>
            </a:r>
            <a:endParaRPr lang="en-US" sz="1100"/>
          </a:p>
          <a:p>
            <a:pPr marL="0" indent="0" algn="l">
              <a:lnSpc>
                <a:spcPct val="100000"/>
              </a:lnSpc>
            </a:pPr>
            <a:r>
              <a:rPr lang="en-US" sz="1300" b="0" i="0" u="none" strike="noStrike">
                <a:solidFill>
                  <a:srgbClr val="6B7280"/>
                </a:solidFill>
                <a:latin typeface="Noto Sans SC"/>
                <a:ea typeface="Noto Sans SC"/>
                <a:cs typeface="Noto Sans SC"/>
                <a:sym typeface="Noto Sans SC"/>
              </a:rPr>
              <a:t>问题表述明确无歧义，精准锚定用户真实需求与具体任务场景，避免模糊表述导致模型理解偏差。</a:t>
            </a:r>
            <a:endParaRPr lang="en-US" sz="1300" b="0" i="0" u="none" strike="noStrike">
              <a:solidFill>
                <a:srgbClr val="6B7280"/>
              </a:solidFill>
              <a:latin typeface="Noto Sans SC"/>
              <a:ea typeface="Noto Sans SC"/>
              <a:cs typeface="Noto Sans SC"/>
              <a:sym typeface="Noto Sans SC"/>
            </a:endParaRPr>
          </a:p>
        </p:txBody>
      </p:sp>
      <p:sp>
        <p:nvSpPr>
          <p:cNvPr id="10" name="AutoShape 10"/>
          <p:cNvSpPr/>
          <p:nvPr/>
        </p:nvSpPr>
        <p:spPr>
          <a:xfrm>
            <a:off x="762000" y="4000500"/>
            <a:ext cx="5270500" cy="1079500"/>
          </a:xfrm>
          <a:prstGeom prst="roundRect">
            <a:avLst>
              <a:gd name="adj" fmla="val 0"/>
            </a:avLst>
          </a:prstGeom>
          <a:solidFill>
            <a:srgbClr val="F9FAFB">
              <a:alpha val="100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00" y="4229100"/>
            <a:ext cx="355600" cy="355600"/>
          </a:xfrm>
          <a:prstGeom prst="rect">
            <a:avLst/>
          </a:prstGeom>
        </p:spPr>
      </p:pic>
      <p:sp>
        <p:nvSpPr>
          <p:cNvPr id="12" name="AutoShape 12"/>
          <p:cNvSpPr/>
          <p:nvPr/>
        </p:nvSpPr>
        <p:spPr>
          <a:xfrm>
            <a:off x="1460500" y="4102100"/>
            <a:ext cx="4445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03 完整的执行步骤</a:t>
            </a:r>
            <a:endParaRPr lang="en-US" sz="1100"/>
          </a:p>
          <a:p>
            <a:pPr marL="0" indent="0" algn="l">
              <a:lnSpc>
                <a:spcPct val="100000"/>
              </a:lnSpc>
            </a:pPr>
            <a:r>
              <a:rPr lang="en-US" sz="1300" b="0" i="0" u="none" strike="noStrike">
                <a:solidFill>
                  <a:srgbClr val="6B7280"/>
                </a:solidFill>
                <a:latin typeface="Noto Sans SC"/>
                <a:ea typeface="Noto Sans SC"/>
                <a:cs typeface="Noto Sans SC"/>
                <a:sym typeface="Noto Sans SC"/>
              </a:rPr>
              <a:t>解题流程逻辑连贯、步骤详实可落地，覆盖任务全环节，形成完整的操作闭环与决策链路。</a:t>
            </a:r>
            <a:endParaRPr lang="en-US" sz="1300" b="0" i="0" u="none" strike="noStrike">
              <a:solidFill>
                <a:srgbClr val="6B7280"/>
              </a:solidFill>
              <a:latin typeface="Noto Sans SC"/>
              <a:ea typeface="Noto Sans SC"/>
              <a:cs typeface="Noto Sans SC"/>
              <a:sym typeface="Noto Sans SC"/>
            </a:endParaRPr>
          </a:p>
        </p:txBody>
      </p:sp>
      <p:sp>
        <p:nvSpPr>
          <p:cNvPr id="13" name="AutoShape 13"/>
          <p:cNvSpPr/>
          <p:nvPr/>
        </p:nvSpPr>
        <p:spPr>
          <a:xfrm>
            <a:off x="762000" y="5207000"/>
            <a:ext cx="5270500" cy="1079500"/>
          </a:xfrm>
          <a:prstGeom prst="roundRect">
            <a:avLst>
              <a:gd name="adj" fmla="val 0"/>
            </a:avLst>
          </a:prstGeom>
          <a:solidFill>
            <a:srgbClr val="F9FAFB">
              <a:alpha val="100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500" y="5435600"/>
            <a:ext cx="355600" cy="355600"/>
          </a:xfrm>
          <a:prstGeom prst="rect">
            <a:avLst/>
          </a:prstGeom>
        </p:spPr>
      </p:pic>
      <p:sp>
        <p:nvSpPr>
          <p:cNvPr id="15" name="AutoShape 15"/>
          <p:cNvSpPr/>
          <p:nvPr/>
        </p:nvSpPr>
        <p:spPr>
          <a:xfrm>
            <a:off x="1460500" y="5308600"/>
            <a:ext cx="4445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05 统一的风格调性</a:t>
            </a:r>
            <a:endParaRPr lang="en-US" sz="1100"/>
          </a:p>
          <a:p>
            <a:pPr marL="0" indent="0" algn="l">
              <a:lnSpc>
                <a:spcPct val="100000"/>
              </a:lnSpc>
            </a:pPr>
            <a:r>
              <a:rPr lang="en-US" sz="1300" b="0" i="0" u="none" strike="noStrike">
                <a:solidFill>
                  <a:srgbClr val="6B7280"/>
                </a:solidFill>
                <a:latin typeface="Noto Sans SC"/>
                <a:ea typeface="Noto Sans SC"/>
                <a:cs typeface="Noto Sans SC"/>
                <a:sym typeface="Noto Sans SC"/>
              </a:rPr>
              <a:t>语气、措辞与行文风格高度统一，贴合任务设定的角色身份，保持对话的自然与场景适配性。</a:t>
            </a:r>
            <a:endParaRPr lang="en-US" sz="1300" b="0" i="0" u="none" strike="noStrike">
              <a:solidFill>
                <a:srgbClr val="6B7280"/>
              </a:solidFill>
              <a:latin typeface="Noto Sans SC"/>
              <a:ea typeface="Noto Sans SC"/>
              <a:cs typeface="Noto Sans SC"/>
              <a:sym typeface="Noto Sans SC"/>
            </a:endParaRPr>
          </a:p>
        </p:txBody>
      </p:sp>
      <p:sp>
        <p:nvSpPr>
          <p:cNvPr id="16" name="AutoShape 16"/>
          <p:cNvSpPr/>
          <p:nvPr/>
        </p:nvSpPr>
        <p:spPr>
          <a:xfrm>
            <a:off x="6286500" y="2794000"/>
            <a:ext cx="5270500" cy="1079500"/>
          </a:xfrm>
          <a:prstGeom prst="roundRect">
            <a:avLst>
              <a:gd name="adj" fmla="val 0"/>
            </a:avLst>
          </a:prstGeom>
          <a:solidFill>
            <a:srgbClr val="F9FAFB">
              <a:alpha val="100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477000" y="3022600"/>
            <a:ext cx="355600" cy="355600"/>
          </a:xfrm>
          <a:prstGeom prst="rect">
            <a:avLst/>
          </a:prstGeom>
        </p:spPr>
      </p:pic>
      <p:sp>
        <p:nvSpPr>
          <p:cNvPr id="18" name="AutoShape 18"/>
          <p:cNvSpPr/>
          <p:nvPr/>
        </p:nvSpPr>
        <p:spPr>
          <a:xfrm>
            <a:off x="6985000" y="2895600"/>
            <a:ext cx="4445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02 准确的事实依据</a:t>
            </a:r>
            <a:endParaRPr lang="en-US" sz="1100"/>
          </a:p>
          <a:p>
            <a:pPr marL="0" indent="0" algn="l">
              <a:lnSpc>
                <a:spcPct val="100000"/>
              </a:lnSpc>
            </a:pPr>
            <a:r>
              <a:rPr lang="en-US" sz="1300" b="0" i="0" u="none" strike="noStrike">
                <a:solidFill>
                  <a:srgbClr val="6B7280"/>
                </a:solidFill>
                <a:latin typeface="Noto Sans SC"/>
                <a:ea typeface="Noto Sans SC"/>
                <a:cs typeface="Noto Sans SC"/>
                <a:sym typeface="Noto Sans SC"/>
              </a:rPr>
              <a:t>答案基于客观真实信息，无虚假、错误或误导性内容，确保知识的准确性与可信度。</a:t>
            </a:r>
            <a:endParaRPr lang="en-US" sz="1300" b="0" i="0" u="none" strike="noStrike">
              <a:solidFill>
                <a:srgbClr val="6B7280"/>
              </a:solidFill>
              <a:latin typeface="Noto Sans SC"/>
              <a:ea typeface="Noto Sans SC"/>
              <a:cs typeface="Noto Sans SC"/>
              <a:sym typeface="Noto Sans SC"/>
            </a:endParaRPr>
          </a:p>
        </p:txBody>
      </p:sp>
      <p:sp>
        <p:nvSpPr>
          <p:cNvPr id="19" name="AutoShape 19"/>
          <p:cNvSpPr/>
          <p:nvPr/>
        </p:nvSpPr>
        <p:spPr>
          <a:xfrm>
            <a:off x="6286500" y="4000500"/>
            <a:ext cx="5270500" cy="1079500"/>
          </a:xfrm>
          <a:prstGeom prst="roundRect">
            <a:avLst>
              <a:gd name="adj" fmla="val 0"/>
            </a:avLst>
          </a:prstGeom>
          <a:solidFill>
            <a:srgbClr val="F9FAFB">
              <a:alpha val="100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pic>
        <p:nvPicPr>
          <p:cNvPr id="20" name="Picture 2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477000" y="4229100"/>
            <a:ext cx="355600" cy="355600"/>
          </a:xfrm>
          <a:prstGeom prst="rect">
            <a:avLst/>
          </a:prstGeom>
        </p:spPr>
      </p:pic>
      <p:sp>
        <p:nvSpPr>
          <p:cNvPr id="21" name="AutoShape 21"/>
          <p:cNvSpPr/>
          <p:nvPr/>
        </p:nvSpPr>
        <p:spPr>
          <a:xfrm>
            <a:off x="6985000" y="4102100"/>
            <a:ext cx="4445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04 规范的格式要求</a:t>
            </a:r>
            <a:endParaRPr lang="en-US" sz="1100"/>
          </a:p>
          <a:p>
            <a:pPr marL="0" indent="0" algn="l">
              <a:lnSpc>
                <a:spcPct val="100000"/>
              </a:lnSpc>
            </a:pPr>
            <a:r>
              <a:rPr lang="en-US" sz="1300" b="0" i="0" u="none" strike="noStrike">
                <a:solidFill>
                  <a:srgbClr val="6B7280"/>
                </a:solidFill>
                <a:latin typeface="Noto Sans SC"/>
                <a:ea typeface="Noto Sans SC"/>
                <a:cs typeface="Noto Sans SC"/>
                <a:sym typeface="Noto Sans SC"/>
              </a:rPr>
              <a:t>输出内容严格匹配任务指定的格式规范，结构清晰、排版规整，适配下游应用的解析需求。</a:t>
            </a:r>
            <a:endParaRPr lang="en-US" sz="1300" b="0" i="0" u="none" strike="noStrike">
              <a:solidFill>
                <a:srgbClr val="6B7280"/>
              </a:solidFill>
              <a:latin typeface="Noto Sans SC"/>
              <a:ea typeface="Noto Sans SC"/>
              <a:cs typeface="Noto Sans SC"/>
              <a:sym typeface="Noto Sans SC"/>
            </a:endParaRPr>
          </a:p>
        </p:txBody>
      </p:sp>
      <p:sp>
        <p:nvSpPr>
          <p:cNvPr id="22" name="AutoShape 22"/>
          <p:cNvSpPr/>
          <p:nvPr/>
        </p:nvSpPr>
        <p:spPr>
          <a:xfrm>
            <a:off x="6286500" y="5207000"/>
            <a:ext cx="5270500" cy="1079500"/>
          </a:xfrm>
          <a:prstGeom prst="roundRect">
            <a:avLst>
              <a:gd name="adj" fmla="val 0"/>
            </a:avLst>
          </a:prstGeom>
          <a:solidFill>
            <a:srgbClr val="F9FAFB">
              <a:alpha val="100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pic>
        <p:nvPicPr>
          <p:cNvPr id="23" name="Picture 23"/>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477000" y="5435600"/>
            <a:ext cx="355600" cy="355600"/>
          </a:xfrm>
          <a:prstGeom prst="rect">
            <a:avLst/>
          </a:prstGeom>
        </p:spPr>
      </p:pic>
      <p:sp>
        <p:nvSpPr>
          <p:cNvPr id="24" name="AutoShape 24"/>
          <p:cNvSpPr/>
          <p:nvPr/>
        </p:nvSpPr>
        <p:spPr>
          <a:xfrm>
            <a:off x="6985000" y="5308600"/>
            <a:ext cx="4445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06 坚实的安全边界</a:t>
            </a:r>
            <a:endParaRPr lang="en-US" sz="1100"/>
          </a:p>
          <a:p>
            <a:pPr marL="0" indent="0" algn="l">
              <a:lnSpc>
                <a:spcPct val="100000"/>
              </a:lnSpc>
            </a:pPr>
            <a:r>
              <a:rPr lang="en-US" sz="1300" b="0" i="0" u="none" strike="noStrike">
                <a:solidFill>
                  <a:srgbClr val="6B7280"/>
                </a:solidFill>
                <a:latin typeface="Noto Sans SC"/>
                <a:ea typeface="Noto Sans SC"/>
                <a:cs typeface="Noto Sans SC"/>
                <a:sym typeface="Noto Sans SC"/>
              </a:rPr>
              <a:t>有效识别并妥善处置敏感、风险类请求，严守安全底线，规避违规内容与潜在风险隐患。</a:t>
            </a:r>
            <a:endParaRPr lang="en-US" sz="1300" b="0" i="0" u="none" strike="noStrike">
              <a:solidFill>
                <a:srgbClr val="6B7280"/>
              </a:solidFill>
              <a:latin typeface="Noto Sans SC"/>
              <a:ea typeface="Noto Sans SC"/>
              <a:cs typeface="Noto Sans SC"/>
              <a:sym typeface="Noto Sans SC"/>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Noto Sans SC"/>
                <a:ea typeface="Noto Sans SC"/>
                <a:cs typeface="Noto Sans SC"/>
                <a:sym typeface="Noto Sans SC"/>
              </a:rPr>
              <a:t>评估与设计：打造高质量“教材”</a:t>
            </a:r>
            <a:endParaRPr lang="en-US" sz="1100"/>
          </a:p>
        </p:txBody>
      </p:sp>
      <p:sp>
        <p:nvSpPr>
          <p:cNvPr id="3" name="AutoShape 3"/>
          <p:cNvSpPr/>
          <p:nvPr/>
        </p:nvSpPr>
        <p:spPr>
          <a:xfrm>
            <a:off x="762000" y="1397000"/>
            <a:ext cx="1066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052FF"/>
                </a:solidFill>
                <a:latin typeface="Noto Sans SC"/>
                <a:ea typeface="Noto Sans SC"/>
                <a:cs typeface="Noto Sans SC"/>
                <a:sym typeface="Noto Sans SC"/>
              </a:rPr>
              <a:t>01 核心评估维度</a:t>
            </a:r>
            <a:endParaRPr lang="en-US" sz="1100"/>
          </a:p>
        </p:txBody>
      </p:sp>
      <p:sp>
        <p:nvSpPr>
          <p:cNvPr id="4" name="AutoShape 4"/>
          <p:cNvSpPr/>
          <p:nvPr/>
        </p:nvSpPr>
        <p:spPr>
          <a:xfrm>
            <a:off x="762000" y="1905000"/>
            <a:ext cx="3302000" cy="1079500"/>
          </a:xfrm>
          <a:prstGeom prst="roundRect">
            <a:avLst>
              <a:gd name="adj" fmla="val 0"/>
            </a:avLst>
          </a:prstGeom>
          <a:solidFill>
            <a:srgbClr val="0052FF">
              <a:alpha val="4000"/>
            </a:srgbClr>
          </a:solidFill>
          <a:ln cap="flat" cmpd="sng">
            <a:solidFill>
              <a:srgbClr val="004AE6">
                <a:alpha val="4000"/>
              </a:srgbClr>
            </a:solidFill>
            <a:prstDash val="solid"/>
            <a:round/>
          </a:ln>
        </p:spPr>
        <p:txBody>
          <a:bodyPr vert="horz" wrap="square" lIns="63500" tIns="63500" rIns="63500" bIns="63500" rtlCol="0" anchor="ctr"/>
          <a:lstStyle/>
          <a:p>
            <a:pPr algn="ctr">
              <a:defRPr/>
            </a:pPr>
          </a:p>
        </p:txBody>
      </p:sp>
      <p:pic>
        <p:nvPicPr>
          <p:cNvPr id="5" name="Picture 5"/>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52500" y="2057400"/>
            <a:ext cx="304800" cy="304800"/>
          </a:xfrm>
          <a:prstGeom prst="rect">
            <a:avLst/>
          </a:prstGeom>
        </p:spPr>
      </p:pic>
      <p:sp>
        <p:nvSpPr>
          <p:cNvPr id="6" name="AutoShape 6"/>
          <p:cNvSpPr/>
          <p:nvPr/>
        </p:nvSpPr>
        <p:spPr>
          <a:xfrm>
            <a:off x="1333500" y="2032000"/>
            <a:ext cx="2667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1F2937"/>
                </a:solidFill>
                <a:latin typeface="Noto Sans SC"/>
                <a:ea typeface="Noto Sans SC"/>
                <a:cs typeface="Noto Sans SC"/>
                <a:sym typeface="Noto Sans SC"/>
              </a:rPr>
              <a:t>正确性</a:t>
            </a:r>
            <a:endParaRPr lang="en-US" sz="1100"/>
          </a:p>
          <a:p>
            <a:pPr marL="0" indent="0" algn="l">
              <a:lnSpc>
                <a:spcPct val="100000"/>
              </a:lnSpc>
            </a:pPr>
            <a:r>
              <a:rPr lang="en-US" sz="1200" b="0" i="0" u="none" strike="noStrike">
                <a:solidFill>
                  <a:srgbClr val="4B5563"/>
                </a:solidFill>
                <a:latin typeface="Noto Sans SC"/>
                <a:ea typeface="Noto Sans SC"/>
                <a:cs typeface="Noto Sans SC"/>
                <a:sym typeface="Noto Sans SC"/>
              </a:rPr>
              <a:t>事实准确无误，步骤具备可行性，确保知识无偏差，拒绝错误信息输出。</a:t>
            </a:r>
            <a:endParaRPr lang="en-US" sz="1200" b="0" i="0" u="none" strike="noStrike">
              <a:solidFill>
                <a:srgbClr val="4B5563"/>
              </a:solidFill>
              <a:latin typeface="Noto Sans SC"/>
              <a:ea typeface="Noto Sans SC"/>
              <a:cs typeface="Noto Sans SC"/>
              <a:sym typeface="Noto Sans SC"/>
            </a:endParaRPr>
          </a:p>
        </p:txBody>
      </p:sp>
      <p:sp>
        <p:nvSpPr>
          <p:cNvPr id="7" name="AutoShape 7"/>
          <p:cNvSpPr/>
          <p:nvPr/>
        </p:nvSpPr>
        <p:spPr>
          <a:xfrm>
            <a:off x="4318000" y="1905000"/>
            <a:ext cx="3302000" cy="1079500"/>
          </a:xfrm>
          <a:prstGeom prst="roundRect">
            <a:avLst>
              <a:gd name="adj" fmla="val 0"/>
            </a:avLst>
          </a:prstGeom>
          <a:solidFill>
            <a:srgbClr val="0052FF">
              <a:alpha val="4000"/>
            </a:srgbClr>
          </a:solidFill>
          <a:ln cap="flat" cmpd="sng">
            <a:solidFill>
              <a:srgbClr val="004AE6">
                <a:alpha val="4000"/>
              </a:srgbClr>
            </a:solid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08500" y="2057400"/>
            <a:ext cx="304800" cy="304800"/>
          </a:xfrm>
          <a:prstGeom prst="rect">
            <a:avLst/>
          </a:prstGeom>
        </p:spPr>
      </p:pic>
      <p:sp>
        <p:nvSpPr>
          <p:cNvPr id="9" name="AutoShape 9"/>
          <p:cNvSpPr/>
          <p:nvPr/>
        </p:nvSpPr>
        <p:spPr>
          <a:xfrm>
            <a:off x="4889500" y="2032000"/>
            <a:ext cx="2667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1F2937"/>
                </a:solidFill>
                <a:latin typeface="Noto Sans SC"/>
                <a:ea typeface="Noto Sans SC"/>
                <a:cs typeface="Noto Sans SC"/>
                <a:sym typeface="Noto Sans SC"/>
              </a:rPr>
              <a:t>一致性</a:t>
            </a:r>
            <a:endParaRPr lang="en-US" sz="1100"/>
          </a:p>
          <a:p>
            <a:pPr marL="0" indent="0" algn="l">
              <a:lnSpc>
                <a:spcPct val="100000"/>
              </a:lnSpc>
            </a:pPr>
            <a:r>
              <a:rPr lang="en-US" sz="1200" b="0" i="0" u="none" strike="noStrike">
                <a:solidFill>
                  <a:srgbClr val="4B5563"/>
                </a:solidFill>
                <a:latin typeface="Noto Sans SC"/>
                <a:ea typeface="Noto Sans SC"/>
                <a:cs typeface="Noto Sans SC"/>
                <a:sym typeface="Noto Sans SC"/>
              </a:rPr>
              <a:t>同类问题回答风格、标准保持统一，避免前后矛盾，建立稳定的回答范式。</a:t>
            </a:r>
            <a:endParaRPr lang="en-US" sz="1200" b="0" i="0" u="none" strike="noStrike">
              <a:solidFill>
                <a:srgbClr val="4B5563"/>
              </a:solidFill>
              <a:latin typeface="Noto Sans SC"/>
              <a:ea typeface="Noto Sans SC"/>
              <a:cs typeface="Noto Sans SC"/>
              <a:sym typeface="Noto Sans SC"/>
            </a:endParaRPr>
          </a:p>
        </p:txBody>
      </p:sp>
      <p:sp>
        <p:nvSpPr>
          <p:cNvPr id="10" name="AutoShape 10"/>
          <p:cNvSpPr/>
          <p:nvPr/>
        </p:nvSpPr>
        <p:spPr>
          <a:xfrm>
            <a:off x="7874000" y="1905000"/>
            <a:ext cx="3302000" cy="1079500"/>
          </a:xfrm>
          <a:prstGeom prst="roundRect">
            <a:avLst>
              <a:gd name="adj" fmla="val 0"/>
            </a:avLst>
          </a:prstGeom>
          <a:solidFill>
            <a:srgbClr val="0052FF">
              <a:alpha val="4000"/>
            </a:srgbClr>
          </a:solidFill>
          <a:ln cap="flat" cmpd="sng">
            <a:solidFill>
              <a:srgbClr val="004AE6">
                <a:alpha val="4000"/>
              </a:srgbClr>
            </a:solid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064500" y="2057400"/>
            <a:ext cx="304800" cy="304800"/>
          </a:xfrm>
          <a:prstGeom prst="rect">
            <a:avLst/>
          </a:prstGeom>
        </p:spPr>
      </p:pic>
      <p:sp>
        <p:nvSpPr>
          <p:cNvPr id="12" name="AutoShape 12"/>
          <p:cNvSpPr/>
          <p:nvPr/>
        </p:nvSpPr>
        <p:spPr>
          <a:xfrm>
            <a:off x="8445500" y="2032000"/>
            <a:ext cx="2667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1F2937"/>
                </a:solidFill>
                <a:latin typeface="Noto Sans SC"/>
                <a:ea typeface="Noto Sans SC"/>
                <a:cs typeface="Noto Sans SC"/>
                <a:sym typeface="Noto Sans SC"/>
              </a:rPr>
              <a:t>可执行性</a:t>
            </a:r>
            <a:endParaRPr lang="en-US" sz="1100"/>
          </a:p>
          <a:p>
            <a:pPr marL="0" indent="0" algn="l">
              <a:lnSpc>
                <a:spcPct val="100000"/>
              </a:lnSpc>
            </a:pPr>
            <a:r>
              <a:rPr lang="en-US" sz="1200" b="0" i="0" u="none" strike="noStrike">
                <a:solidFill>
                  <a:srgbClr val="4B5563"/>
                </a:solidFill>
                <a:latin typeface="Noto Sans SC"/>
                <a:ea typeface="Noto Sans SC"/>
                <a:cs typeface="Noto Sans SC"/>
                <a:sym typeface="Noto Sans SC"/>
              </a:rPr>
              <a:t>指令清晰具体，可被用户实际落地执行，拒绝空泛、模糊的建议与指导。</a:t>
            </a:r>
            <a:endParaRPr lang="en-US" sz="1200" b="0" i="0" u="none" strike="noStrike">
              <a:solidFill>
                <a:srgbClr val="4B5563"/>
              </a:solidFill>
              <a:latin typeface="Noto Sans SC"/>
              <a:ea typeface="Noto Sans SC"/>
              <a:cs typeface="Noto Sans SC"/>
              <a:sym typeface="Noto Sans SC"/>
            </a:endParaRPr>
          </a:p>
        </p:txBody>
      </p:sp>
      <p:sp>
        <p:nvSpPr>
          <p:cNvPr id="13" name="AutoShape 13"/>
          <p:cNvSpPr/>
          <p:nvPr/>
        </p:nvSpPr>
        <p:spPr>
          <a:xfrm>
            <a:off x="762000" y="3111500"/>
            <a:ext cx="5207000" cy="1079500"/>
          </a:xfrm>
          <a:prstGeom prst="roundRect">
            <a:avLst>
              <a:gd name="adj" fmla="val 0"/>
            </a:avLst>
          </a:prstGeom>
          <a:solidFill>
            <a:srgbClr val="0052FF">
              <a:alpha val="4000"/>
            </a:srgbClr>
          </a:solidFill>
          <a:ln cap="flat" cmpd="sng">
            <a:solidFill>
              <a:srgbClr val="004AE6">
                <a:alpha val="4000"/>
              </a:srgbClr>
            </a:solid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52500" y="3263900"/>
            <a:ext cx="304800" cy="304800"/>
          </a:xfrm>
          <a:prstGeom prst="rect">
            <a:avLst/>
          </a:prstGeom>
        </p:spPr>
      </p:pic>
      <p:sp>
        <p:nvSpPr>
          <p:cNvPr id="15" name="AutoShape 15"/>
          <p:cNvSpPr/>
          <p:nvPr/>
        </p:nvSpPr>
        <p:spPr>
          <a:xfrm>
            <a:off x="1333500" y="3238500"/>
            <a:ext cx="4572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1F2937"/>
                </a:solidFill>
                <a:latin typeface="Noto Sans SC"/>
                <a:ea typeface="Noto Sans SC"/>
                <a:cs typeface="Noto Sans SC"/>
                <a:sym typeface="Noto Sans SC"/>
              </a:rPr>
              <a:t>结构清晰度</a:t>
            </a:r>
            <a:endParaRPr lang="en-US" sz="1100"/>
          </a:p>
          <a:p>
            <a:pPr marL="0" indent="0" algn="l">
              <a:lnSpc>
                <a:spcPct val="100000"/>
              </a:lnSpc>
            </a:pPr>
            <a:r>
              <a:rPr lang="en-US" sz="1200" b="0" i="0" u="none" strike="noStrike">
                <a:solidFill>
                  <a:srgbClr val="4B5563"/>
                </a:solidFill>
                <a:latin typeface="Noto Sans SC"/>
                <a:ea typeface="Noto Sans SC"/>
                <a:cs typeface="Noto Sans SC"/>
                <a:sym typeface="Noto Sans SC"/>
              </a:rPr>
              <a:t>回答逻辑层次分明，结构脉络清晰，善用分点分段，便于用户快速理解核心信息。</a:t>
            </a:r>
            <a:endParaRPr lang="en-US" sz="1200" b="0" i="0" u="none" strike="noStrike">
              <a:solidFill>
                <a:srgbClr val="4B5563"/>
              </a:solidFill>
              <a:latin typeface="Noto Sans SC"/>
              <a:ea typeface="Noto Sans SC"/>
              <a:cs typeface="Noto Sans SC"/>
              <a:sym typeface="Noto Sans SC"/>
            </a:endParaRPr>
          </a:p>
        </p:txBody>
      </p:sp>
      <p:sp>
        <p:nvSpPr>
          <p:cNvPr id="16" name="AutoShape 16"/>
          <p:cNvSpPr/>
          <p:nvPr/>
        </p:nvSpPr>
        <p:spPr>
          <a:xfrm>
            <a:off x="6223000" y="3111500"/>
            <a:ext cx="5207000" cy="1079500"/>
          </a:xfrm>
          <a:prstGeom prst="roundRect">
            <a:avLst>
              <a:gd name="adj" fmla="val 0"/>
            </a:avLst>
          </a:prstGeom>
          <a:solidFill>
            <a:srgbClr val="0052FF">
              <a:alpha val="4000"/>
            </a:srgbClr>
          </a:solidFill>
          <a:ln cap="flat" cmpd="sng">
            <a:solidFill>
              <a:srgbClr val="004AE6">
                <a:alpha val="4000"/>
              </a:srgbClr>
            </a:solid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413500" y="3263900"/>
            <a:ext cx="304800" cy="304800"/>
          </a:xfrm>
          <a:prstGeom prst="rect">
            <a:avLst/>
          </a:prstGeom>
        </p:spPr>
      </p:pic>
      <p:sp>
        <p:nvSpPr>
          <p:cNvPr id="18" name="AutoShape 18"/>
          <p:cNvSpPr/>
          <p:nvPr/>
        </p:nvSpPr>
        <p:spPr>
          <a:xfrm>
            <a:off x="6794500" y="3238500"/>
            <a:ext cx="4572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1F2937"/>
                </a:solidFill>
                <a:latin typeface="Noto Sans SC"/>
                <a:ea typeface="Noto Sans SC"/>
                <a:cs typeface="Noto Sans SC"/>
                <a:sym typeface="Noto Sans SC"/>
              </a:rPr>
              <a:t>边界处理</a:t>
            </a:r>
            <a:endParaRPr lang="en-US" sz="1100"/>
          </a:p>
          <a:p>
            <a:pPr marL="0" indent="0" algn="l">
              <a:lnSpc>
                <a:spcPct val="100000"/>
              </a:lnSpc>
            </a:pPr>
            <a:r>
              <a:rPr lang="en-US" sz="1200" b="0" i="0" u="none" strike="noStrike">
                <a:solidFill>
                  <a:srgbClr val="4B5563"/>
                </a:solidFill>
                <a:latin typeface="Noto Sans SC"/>
                <a:ea typeface="Noto Sans SC"/>
                <a:cs typeface="Noto Sans SC"/>
                <a:sym typeface="Noto Sans SC"/>
              </a:rPr>
              <a:t>明确模糊问题、恶意请求的处理规则，守住安全与合规底线，避免不当输出。</a:t>
            </a:r>
            <a:endParaRPr lang="en-US" sz="1200" b="0" i="0" u="none" strike="noStrike">
              <a:solidFill>
                <a:srgbClr val="4B5563"/>
              </a:solidFill>
              <a:latin typeface="Noto Sans SC"/>
              <a:ea typeface="Noto Sans SC"/>
              <a:cs typeface="Noto Sans SC"/>
              <a:sym typeface="Noto Sans SC"/>
            </a:endParaRPr>
          </a:p>
        </p:txBody>
      </p:sp>
      <p:sp>
        <p:nvSpPr>
          <p:cNvPr id="19" name="AutoShape 19"/>
          <p:cNvSpPr/>
          <p:nvPr/>
        </p:nvSpPr>
        <p:spPr>
          <a:xfrm>
            <a:off x="762000" y="4254500"/>
            <a:ext cx="1066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052FF"/>
                </a:solidFill>
                <a:latin typeface="Noto Sans SC"/>
                <a:ea typeface="Noto Sans SC"/>
                <a:cs typeface="Noto Sans SC"/>
                <a:sym typeface="Noto Sans SC"/>
              </a:rPr>
              <a:t>02 核心设计原则</a:t>
            </a:r>
            <a:endParaRPr lang="en-US" sz="1100"/>
          </a:p>
        </p:txBody>
      </p:sp>
      <p:sp>
        <p:nvSpPr>
          <p:cNvPr id="20" name="AutoShape 20"/>
          <p:cNvSpPr/>
          <p:nvPr/>
        </p:nvSpPr>
        <p:spPr>
          <a:xfrm>
            <a:off x="762000" y="4762500"/>
            <a:ext cx="5207000" cy="1270000"/>
          </a:xfrm>
          <a:prstGeom prst="roundRect">
            <a:avLst>
              <a:gd name="adj" fmla="val 0"/>
            </a:avLst>
          </a:prstGeom>
          <a:solidFill>
            <a:srgbClr val="0052FF">
              <a:alpha val="6000"/>
            </a:srgbClr>
          </a:solidFill>
          <a:ln w="12700" cap="flat" cmpd="sng">
            <a:solidFill>
              <a:srgbClr val="0052FF">
                <a:alpha val="20000"/>
              </a:srgbClr>
            </a:solidFill>
            <a:prstDash val="solid"/>
            <a:round/>
          </a:ln>
        </p:spPr>
        <p:txBody>
          <a:bodyPr vert="horz" wrap="square" lIns="63500" tIns="63500" rIns="63500" bIns="63500" rtlCol="0" anchor="ctr"/>
          <a:lstStyle/>
          <a:p>
            <a:pPr algn="ctr">
              <a:defRPr/>
            </a:pPr>
          </a:p>
        </p:txBody>
      </p:sp>
      <p:pic>
        <p:nvPicPr>
          <p:cNvPr id="21" name="Picture 2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52500" y="4927600"/>
            <a:ext cx="355600" cy="355600"/>
          </a:xfrm>
          <a:prstGeom prst="rect">
            <a:avLst/>
          </a:prstGeom>
        </p:spPr>
      </p:pic>
      <p:sp>
        <p:nvSpPr>
          <p:cNvPr id="22" name="AutoShape 22"/>
          <p:cNvSpPr/>
          <p:nvPr/>
        </p:nvSpPr>
        <p:spPr>
          <a:xfrm>
            <a:off x="1397000" y="4889500"/>
            <a:ext cx="4445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1F2937"/>
                </a:solidFill>
                <a:latin typeface="Noto Sans SC"/>
                <a:ea typeface="Noto Sans SC"/>
                <a:cs typeface="Noto Sans SC"/>
                <a:sym typeface="Noto Sans SC"/>
              </a:rPr>
              <a:t>质量优于数量</a:t>
            </a:r>
            <a:endParaRPr lang="en-US" sz="1100"/>
          </a:p>
          <a:p>
            <a:pPr marL="0" indent="0" algn="l">
              <a:lnSpc>
                <a:spcPct val="100000"/>
              </a:lnSpc>
            </a:pPr>
            <a:r>
              <a:rPr lang="en-US" sz="1200" b="0" i="0" u="none" strike="noStrike">
                <a:solidFill>
                  <a:srgbClr val="374151"/>
                </a:solidFill>
                <a:latin typeface="Noto Sans SC"/>
                <a:ea typeface="Noto Sans SC"/>
                <a:cs typeface="Noto Sans SC"/>
                <a:sym typeface="Noto Sans SC"/>
              </a:rPr>
              <a:t>少量高质量、高相关性的标注样本，其训练效果远胜于海量低质噪声数据，是提升模型性能的核心基石，避免无效数据占用算力。</a:t>
            </a:r>
            <a:endParaRPr lang="en-US" sz="1200" b="0" i="0" u="none" strike="noStrike">
              <a:solidFill>
                <a:srgbClr val="374151"/>
              </a:solidFill>
              <a:latin typeface="Noto Sans SC"/>
              <a:ea typeface="Noto Sans SC"/>
              <a:cs typeface="Noto Sans SC"/>
              <a:sym typeface="Noto Sans SC"/>
            </a:endParaRPr>
          </a:p>
        </p:txBody>
      </p:sp>
      <p:sp>
        <p:nvSpPr>
          <p:cNvPr id="23" name="AutoShape 23"/>
          <p:cNvSpPr/>
          <p:nvPr/>
        </p:nvSpPr>
        <p:spPr>
          <a:xfrm>
            <a:off x="6223000" y="4762500"/>
            <a:ext cx="5207000" cy="1270000"/>
          </a:xfrm>
          <a:prstGeom prst="roundRect">
            <a:avLst>
              <a:gd name="adj" fmla="val 0"/>
            </a:avLst>
          </a:prstGeom>
          <a:solidFill>
            <a:srgbClr val="0052FF">
              <a:alpha val="6000"/>
            </a:srgbClr>
          </a:solidFill>
          <a:ln w="12700" cap="flat" cmpd="sng">
            <a:solidFill>
              <a:srgbClr val="0052FF">
                <a:alpha val="20000"/>
              </a:srgbClr>
            </a:solidFill>
            <a:prstDash val="solid"/>
            <a:round/>
          </a:ln>
        </p:spPr>
        <p:txBody>
          <a:bodyPr vert="horz" wrap="square" lIns="63500" tIns="63500" rIns="63500" bIns="63500" rtlCol="0" anchor="ctr"/>
          <a:lstStyle/>
          <a:p>
            <a:pPr algn="ctr">
              <a:defRPr/>
            </a:pPr>
          </a:p>
        </p:txBody>
      </p:sp>
      <p:pic>
        <p:nvPicPr>
          <p:cNvPr id="24" name="Picture 24"/>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6413500" y="4927600"/>
            <a:ext cx="355600" cy="355600"/>
          </a:xfrm>
          <a:prstGeom prst="rect">
            <a:avLst/>
          </a:prstGeom>
        </p:spPr>
      </p:pic>
      <p:sp>
        <p:nvSpPr>
          <p:cNvPr id="25" name="AutoShape 25"/>
          <p:cNvSpPr/>
          <p:nvPr/>
        </p:nvSpPr>
        <p:spPr>
          <a:xfrm>
            <a:off x="6858000" y="4889500"/>
            <a:ext cx="4445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1F2937"/>
                </a:solidFill>
                <a:latin typeface="Noto Sans SC"/>
                <a:ea typeface="Noto Sans SC"/>
                <a:cs typeface="Noto Sans SC"/>
                <a:sym typeface="Noto Sans SC"/>
              </a:rPr>
              <a:t>覆盖多样性</a:t>
            </a:r>
            <a:endParaRPr lang="en-US" sz="1100"/>
          </a:p>
          <a:p>
            <a:pPr marL="0" indent="0" algn="l">
              <a:lnSpc>
                <a:spcPct val="100000"/>
              </a:lnSpc>
            </a:pPr>
            <a:r>
              <a:rPr lang="en-US" sz="1200" b="0" i="0" u="none" strike="noStrike">
                <a:solidFill>
                  <a:srgbClr val="374151"/>
                </a:solidFill>
                <a:latin typeface="Noto Sans SC"/>
                <a:ea typeface="Noto Sans SC"/>
                <a:cs typeface="Noto Sans SC"/>
                <a:sym typeface="Noto Sans SC"/>
              </a:rPr>
              <a:t>数据需覆盖真实场景的多样性，包含不同难度、不同角度、不同领域的任务，有效提升模型的泛化能力与场景适应度。</a:t>
            </a:r>
            <a:endParaRPr lang="en-US" sz="1200" b="0" i="0" u="none" strike="noStrike">
              <a:solidFill>
                <a:srgbClr val="374151"/>
              </a:solidFill>
              <a:latin typeface="Noto Sans SC"/>
              <a:ea typeface="Noto Sans SC"/>
              <a:cs typeface="Noto Sans SC"/>
              <a:sym typeface="Noto Sans SC"/>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0052FF">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 y="5080000"/>
            <a:ext cx="2540000" cy="2540000"/>
          </a:xfrm>
          <a:prstGeom prst="ellipse">
            <a:avLst/>
          </a:prstGeom>
          <a:solidFill>
            <a:srgbClr val="0052FF">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Noto Sans SC"/>
                <a:ea typeface="Noto Sans SC"/>
                <a:cs typeface="Noto Sans SC"/>
                <a:sym typeface="Noto Sans SC"/>
              </a:rPr>
              <a:t>总结回顾：大模型的“教育”之路</a:t>
            </a:r>
            <a:endParaRPr lang="en-US" sz="1100"/>
          </a:p>
        </p:txBody>
      </p:sp>
      <p:sp>
        <p:nvSpPr>
          <p:cNvPr id="5" name="AutoShape 5"/>
          <p:cNvSpPr/>
          <p:nvPr/>
        </p:nvSpPr>
        <p:spPr>
          <a:xfrm>
            <a:off x="762000" y="1651000"/>
            <a:ext cx="5207000" cy="1079500"/>
          </a:xfrm>
          <a:prstGeom prst="roundRect">
            <a:avLst>
              <a:gd name="adj" fmla="val 0"/>
            </a:avLst>
          </a:prstGeom>
          <a:solidFill>
            <a:srgbClr val="0052FF">
              <a:alpha val="4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6000" y="1955800"/>
            <a:ext cx="457200" cy="457200"/>
          </a:xfrm>
          <a:prstGeom prst="rect">
            <a:avLst/>
          </a:prstGeom>
        </p:spPr>
      </p:pic>
      <p:sp>
        <p:nvSpPr>
          <p:cNvPr id="7" name="AutoShape 7"/>
          <p:cNvSpPr/>
          <p:nvPr/>
        </p:nvSpPr>
        <p:spPr>
          <a:xfrm>
            <a:off x="1651000" y="1778000"/>
            <a:ext cx="4191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1F2937"/>
                </a:solidFill>
                <a:latin typeface="Noto Sans SC"/>
                <a:ea typeface="Noto Sans SC"/>
                <a:cs typeface="Noto Sans SC"/>
                <a:sym typeface="Noto Sans SC"/>
              </a:rPr>
              <a:t>预训练 · 基础教育</a:t>
            </a:r>
            <a:endParaRPr lang="en-US" sz="1100"/>
          </a:p>
          <a:p>
            <a:pPr marL="0" indent="0" algn="l">
              <a:lnSpc>
                <a:spcPct val="108000"/>
              </a:lnSpc>
            </a:pPr>
            <a:r>
              <a:rPr lang="en-US" sz="1300" b="0" i="0" u="none" strike="noStrike">
                <a:solidFill>
                  <a:srgbClr val="4B5563"/>
                </a:solidFill>
                <a:latin typeface="Noto Sans SC"/>
                <a:ea typeface="Noto Sans SC"/>
                <a:cs typeface="Noto Sans SC"/>
                <a:sym typeface="Noto Sans SC"/>
              </a:rPr>
              <a:t>如同人类的基础教育，让模型学习海量文本，掌握通用语言知识与基础认知能力。</a:t>
            </a:r>
            <a:endParaRPr lang="en-US" sz="1300" b="0" i="0" u="none" strike="noStrike">
              <a:solidFill>
                <a:srgbClr val="4B5563"/>
              </a:solidFill>
              <a:latin typeface="Noto Sans SC"/>
              <a:ea typeface="Noto Sans SC"/>
              <a:cs typeface="Noto Sans SC"/>
              <a:sym typeface="Noto Sans SC"/>
            </a:endParaRPr>
          </a:p>
        </p:txBody>
      </p:sp>
      <p:sp>
        <p:nvSpPr>
          <p:cNvPr id="8" name="AutoShape 8"/>
          <p:cNvSpPr/>
          <p:nvPr/>
        </p:nvSpPr>
        <p:spPr>
          <a:xfrm>
            <a:off x="6223000" y="1651000"/>
            <a:ext cx="5207000" cy="1079500"/>
          </a:xfrm>
          <a:prstGeom prst="roundRect">
            <a:avLst>
              <a:gd name="adj" fmla="val 0"/>
            </a:avLst>
          </a:prstGeom>
          <a:solidFill>
            <a:srgbClr val="0052FF">
              <a:alpha val="4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77000" y="1955800"/>
            <a:ext cx="457200" cy="457200"/>
          </a:xfrm>
          <a:prstGeom prst="rect">
            <a:avLst/>
          </a:prstGeom>
        </p:spPr>
      </p:pic>
      <p:sp>
        <p:nvSpPr>
          <p:cNvPr id="10" name="AutoShape 10"/>
          <p:cNvSpPr/>
          <p:nvPr/>
        </p:nvSpPr>
        <p:spPr>
          <a:xfrm>
            <a:off x="7112000" y="1778000"/>
            <a:ext cx="4191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1F2937"/>
                </a:solidFill>
                <a:latin typeface="Noto Sans SC"/>
                <a:ea typeface="Noto Sans SC"/>
                <a:cs typeface="Noto Sans SC"/>
                <a:sym typeface="Noto Sans SC"/>
              </a:rPr>
              <a:t>自监督学习 · 核心方法</a:t>
            </a:r>
            <a:endParaRPr lang="en-US" sz="1100"/>
          </a:p>
          <a:p>
            <a:pPr marL="0" indent="0" algn="l">
              <a:lnSpc>
                <a:spcPct val="108000"/>
              </a:lnSpc>
            </a:pPr>
            <a:r>
              <a:rPr lang="en-US" sz="1300" b="0" i="0" u="none" strike="noStrike">
                <a:solidFill>
                  <a:srgbClr val="4B5563"/>
                </a:solidFill>
                <a:latin typeface="Noto Sans SC"/>
                <a:ea typeface="Noto Sans SC"/>
                <a:cs typeface="Noto Sans SC"/>
                <a:sym typeface="Noto Sans SC"/>
              </a:rPr>
              <a:t>通过“完形填空”式任务（如预测下一个词），让模型在无标注数据中自主学习语言规律。</a:t>
            </a:r>
            <a:endParaRPr lang="en-US" sz="1300" b="0" i="0" u="none" strike="noStrike">
              <a:solidFill>
                <a:srgbClr val="4B5563"/>
              </a:solidFill>
              <a:latin typeface="Noto Sans SC"/>
              <a:ea typeface="Noto Sans SC"/>
              <a:cs typeface="Noto Sans SC"/>
              <a:sym typeface="Noto Sans SC"/>
            </a:endParaRPr>
          </a:p>
        </p:txBody>
      </p:sp>
      <p:sp>
        <p:nvSpPr>
          <p:cNvPr id="11" name="AutoShape 11"/>
          <p:cNvSpPr/>
          <p:nvPr/>
        </p:nvSpPr>
        <p:spPr>
          <a:xfrm>
            <a:off x="762000" y="2984500"/>
            <a:ext cx="5207000" cy="1079500"/>
          </a:xfrm>
          <a:prstGeom prst="roundRect">
            <a:avLst>
              <a:gd name="adj" fmla="val 0"/>
            </a:avLst>
          </a:prstGeom>
          <a:solidFill>
            <a:srgbClr val="0052FF">
              <a:alpha val="4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6000" y="3289300"/>
            <a:ext cx="457200" cy="457200"/>
          </a:xfrm>
          <a:prstGeom prst="rect">
            <a:avLst/>
          </a:prstGeom>
        </p:spPr>
      </p:pic>
      <p:sp>
        <p:nvSpPr>
          <p:cNvPr id="13" name="AutoShape 13"/>
          <p:cNvSpPr/>
          <p:nvPr/>
        </p:nvSpPr>
        <p:spPr>
          <a:xfrm>
            <a:off x="1651000" y="3111500"/>
            <a:ext cx="4191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1F2937"/>
                </a:solidFill>
                <a:latin typeface="Noto Sans SC"/>
                <a:ea typeface="Noto Sans SC"/>
                <a:cs typeface="Noto Sans SC"/>
                <a:sym typeface="Noto Sans SC"/>
              </a:rPr>
              <a:t>涌现能力 · 质变时刻</a:t>
            </a:r>
            <a:endParaRPr lang="en-US" sz="1100"/>
          </a:p>
          <a:p>
            <a:pPr marL="0" indent="0" algn="l">
              <a:lnSpc>
                <a:spcPct val="108000"/>
              </a:lnSpc>
            </a:pPr>
            <a:r>
              <a:rPr lang="en-US" sz="1300" b="0" i="0" u="none" strike="noStrike">
                <a:solidFill>
                  <a:srgbClr val="4B5563"/>
                </a:solidFill>
                <a:latin typeface="Noto Sans SC"/>
                <a:ea typeface="Noto Sans SC"/>
                <a:cs typeface="Noto Sans SC"/>
                <a:sym typeface="Noto Sans SC"/>
              </a:rPr>
              <a:t>当模型规模突破临界阈值后，突然展现出的复杂推理、逻辑思维与创造性等高级能力。</a:t>
            </a:r>
            <a:endParaRPr lang="en-US" sz="1300" b="0" i="0" u="none" strike="noStrike">
              <a:solidFill>
                <a:srgbClr val="4B5563"/>
              </a:solidFill>
              <a:latin typeface="Noto Sans SC"/>
              <a:ea typeface="Noto Sans SC"/>
              <a:cs typeface="Noto Sans SC"/>
              <a:sym typeface="Noto Sans SC"/>
            </a:endParaRPr>
          </a:p>
        </p:txBody>
      </p:sp>
      <p:sp>
        <p:nvSpPr>
          <p:cNvPr id="14" name="AutoShape 14"/>
          <p:cNvSpPr/>
          <p:nvPr/>
        </p:nvSpPr>
        <p:spPr>
          <a:xfrm>
            <a:off x="6223000" y="2984500"/>
            <a:ext cx="5207000" cy="1079500"/>
          </a:xfrm>
          <a:prstGeom prst="roundRect">
            <a:avLst>
              <a:gd name="adj" fmla="val 0"/>
            </a:avLst>
          </a:prstGeom>
          <a:solidFill>
            <a:srgbClr val="0052FF">
              <a:alpha val="4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477000" y="3289300"/>
            <a:ext cx="457200" cy="457200"/>
          </a:xfrm>
          <a:prstGeom prst="rect">
            <a:avLst/>
          </a:prstGeom>
        </p:spPr>
      </p:pic>
      <p:sp>
        <p:nvSpPr>
          <p:cNvPr id="16" name="AutoShape 16"/>
          <p:cNvSpPr/>
          <p:nvPr/>
        </p:nvSpPr>
        <p:spPr>
          <a:xfrm>
            <a:off x="7112000" y="3111500"/>
            <a:ext cx="4191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1F2937"/>
                </a:solidFill>
                <a:latin typeface="Noto Sans SC"/>
                <a:ea typeface="Noto Sans SC"/>
                <a:cs typeface="Noto Sans SC"/>
                <a:sym typeface="Noto Sans SC"/>
              </a:rPr>
              <a:t>知识截止 · 时间边界</a:t>
            </a:r>
            <a:endParaRPr lang="en-US" sz="1100"/>
          </a:p>
          <a:p>
            <a:pPr marL="0" indent="0" algn="l">
              <a:lnSpc>
                <a:spcPct val="108000"/>
              </a:lnSpc>
            </a:pPr>
            <a:r>
              <a:rPr lang="en-US" sz="1300" b="0" i="0" u="none" strike="noStrike">
                <a:solidFill>
                  <a:srgbClr val="4B5563"/>
                </a:solidFill>
                <a:latin typeface="Noto Sans SC"/>
                <a:ea typeface="Noto Sans SC"/>
                <a:cs typeface="Noto Sans SC"/>
                <a:sym typeface="Noto Sans SC"/>
              </a:rPr>
              <a:t>模型训练数据的时间终点，意味着它无法知晓训练截止日期之后发生的新事件和信息。</a:t>
            </a:r>
            <a:endParaRPr lang="en-US" sz="1300" b="0" i="0" u="none" strike="noStrike">
              <a:solidFill>
                <a:srgbClr val="4B5563"/>
              </a:solidFill>
              <a:latin typeface="Noto Sans SC"/>
              <a:ea typeface="Noto Sans SC"/>
              <a:cs typeface="Noto Sans SC"/>
              <a:sym typeface="Noto Sans SC"/>
            </a:endParaRPr>
          </a:p>
        </p:txBody>
      </p:sp>
      <p:sp>
        <p:nvSpPr>
          <p:cNvPr id="17" name="AutoShape 17"/>
          <p:cNvSpPr/>
          <p:nvPr/>
        </p:nvSpPr>
        <p:spPr>
          <a:xfrm>
            <a:off x="762000" y="4318000"/>
            <a:ext cx="5207000" cy="1079500"/>
          </a:xfrm>
          <a:prstGeom prst="roundRect">
            <a:avLst>
              <a:gd name="adj" fmla="val 0"/>
            </a:avLst>
          </a:prstGeom>
          <a:solidFill>
            <a:srgbClr val="0052FF">
              <a:alpha val="4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pic>
        <p:nvPicPr>
          <p:cNvPr id="18" name="Picture 1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16000" y="4622800"/>
            <a:ext cx="457200" cy="457200"/>
          </a:xfrm>
          <a:prstGeom prst="rect">
            <a:avLst/>
          </a:prstGeom>
        </p:spPr>
      </p:pic>
      <p:sp>
        <p:nvSpPr>
          <p:cNvPr id="19" name="AutoShape 19"/>
          <p:cNvSpPr/>
          <p:nvPr/>
        </p:nvSpPr>
        <p:spPr>
          <a:xfrm>
            <a:off x="1651000" y="4445000"/>
            <a:ext cx="4191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1F2937"/>
                </a:solidFill>
                <a:latin typeface="Noto Sans SC"/>
                <a:ea typeface="Noto Sans SC"/>
                <a:cs typeface="Noto Sans SC"/>
                <a:sym typeface="Noto Sans SC"/>
              </a:rPr>
              <a:t>幻觉 · 生成谬误</a:t>
            </a:r>
            <a:endParaRPr lang="en-US" sz="1100"/>
          </a:p>
          <a:p>
            <a:pPr marL="0" indent="0" algn="l">
              <a:lnSpc>
                <a:spcPct val="108000"/>
              </a:lnSpc>
            </a:pPr>
            <a:r>
              <a:rPr lang="en-US" sz="1300" b="0" i="0" u="none" strike="noStrike">
                <a:solidFill>
                  <a:srgbClr val="4B5563"/>
                </a:solidFill>
                <a:latin typeface="Noto Sans SC"/>
                <a:ea typeface="Noto Sans SC"/>
                <a:cs typeface="Noto Sans SC"/>
                <a:sym typeface="Noto Sans SC"/>
              </a:rPr>
              <a:t>模型基于概率生成看似合理但与事实不符的虚构内容，是当前大模型面临的主要挑战之一。</a:t>
            </a:r>
            <a:endParaRPr lang="en-US" sz="1300" b="0" i="0" u="none" strike="noStrike">
              <a:solidFill>
                <a:srgbClr val="4B5563"/>
              </a:solidFill>
              <a:latin typeface="Noto Sans SC"/>
              <a:ea typeface="Noto Sans SC"/>
              <a:cs typeface="Noto Sans SC"/>
              <a:sym typeface="Noto Sans SC"/>
            </a:endParaRPr>
          </a:p>
        </p:txBody>
      </p:sp>
      <p:sp>
        <p:nvSpPr>
          <p:cNvPr id="20" name="AutoShape 20"/>
          <p:cNvSpPr/>
          <p:nvPr/>
        </p:nvSpPr>
        <p:spPr>
          <a:xfrm>
            <a:off x="6223000" y="4318000"/>
            <a:ext cx="5207000" cy="1079500"/>
          </a:xfrm>
          <a:prstGeom prst="roundRect">
            <a:avLst>
              <a:gd name="adj" fmla="val 0"/>
            </a:avLst>
          </a:prstGeom>
          <a:solidFill>
            <a:srgbClr val="0052FF">
              <a:alpha val="4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pic>
        <p:nvPicPr>
          <p:cNvPr id="21" name="Picture 21"/>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477000" y="4622800"/>
            <a:ext cx="457200" cy="457200"/>
          </a:xfrm>
          <a:prstGeom prst="rect">
            <a:avLst/>
          </a:prstGeom>
        </p:spPr>
      </p:pic>
      <p:sp>
        <p:nvSpPr>
          <p:cNvPr id="22" name="AutoShape 22"/>
          <p:cNvSpPr/>
          <p:nvPr/>
        </p:nvSpPr>
        <p:spPr>
          <a:xfrm>
            <a:off x="7112000" y="4445000"/>
            <a:ext cx="4191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600" b="1" i="0" u="none" strike="noStrike">
                <a:solidFill>
                  <a:srgbClr val="1F2937"/>
                </a:solidFill>
                <a:latin typeface="Noto Sans SC"/>
                <a:ea typeface="Noto Sans SC"/>
                <a:cs typeface="Noto Sans SC"/>
                <a:sym typeface="Noto Sans SC"/>
              </a:rPr>
              <a:t>SFT · 岗前培训</a:t>
            </a:r>
            <a:endParaRPr lang="en-US" sz="1100"/>
          </a:p>
          <a:p>
            <a:pPr marL="0" indent="0" algn="l">
              <a:lnSpc>
                <a:spcPct val="108000"/>
              </a:lnSpc>
            </a:pPr>
            <a:r>
              <a:rPr lang="en-US" sz="1300" b="0" i="0" u="none" strike="noStrike">
                <a:solidFill>
                  <a:srgbClr val="4B5563"/>
                </a:solidFill>
                <a:latin typeface="Noto Sans SC"/>
                <a:ea typeface="Noto Sans SC"/>
                <a:cs typeface="Noto Sans SC"/>
                <a:sym typeface="Noto Sans SC"/>
              </a:rPr>
              <a:t>通过监督微调（SFT），让模型学习遵循人类指令，使其行为与人类意图、价值观对齐。</a:t>
            </a:r>
            <a:endParaRPr lang="en-US" sz="1300" b="0" i="0" u="none" strike="noStrike">
              <a:solidFill>
                <a:srgbClr val="4B5563"/>
              </a:solidFill>
              <a:latin typeface="Noto Sans SC"/>
              <a:ea typeface="Noto Sans SC"/>
              <a:cs typeface="Noto Sans SC"/>
              <a:sym typeface="Noto Sans SC"/>
            </a:endParaRPr>
          </a:p>
        </p:txBody>
      </p:sp>
      <p:sp>
        <p:nvSpPr>
          <p:cNvPr id="23" name="AutoShape 23"/>
          <p:cNvSpPr/>
          <p:nvPr/>
        </p:nvSpPr>
        <p:spPr>
          <a:xfrm>
            <a:off x="762000" y="5588000"/>
            <a:ext cx="10668000" cy="825500"/>
          </a:xfrm>
          <a:prstGeom prst="roundRect">
            <a:avLst>
              <a:gd name="adj" fmla="val 0"/>
            </a:avLst>
          </a:prstGeom>
          <a:solidFill>
            <a:srgbClr val="0052FF">
              <a:alpha val="8000"/>
            </a:srgbClr>
          </a:solidFill>
          <a:ln w="25400" cap="flat" cmpd="sng">
            <a:noFill/>
            <a:prstDash val="solid"/>
            <a:round/>
          </a:ln>
        </p:spPr>
        <p:txBody>
          <a:bodyPr vert="horz" wrap="square" lIns="63500" tIns="63500" rIns="63500" bIns="63500" rtlCol="0" anchor="ctr"/>
          <a:lstStyle/>
          <a:p>
            <a:pPr algn="ctr">
              <a:defRPr/>
            </a:pPr>
          </a:p>
        </p:txBody>
      </p:sp>
      <p:sp>
        <p:nvSpPr>
          <p:cNvPr id="24" name="AutoShape 24"/>
          <p:cNvSpPr/>
          <p:nvPr/>
        </p:nvSpPr>
        <p:spPr>
          <a:xfrm>
            <a:off x="1016000" y="5715000"/>
            <a:ext cx="10160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17000"/>
              </a:lnSpc>
              <a:defRPr/>
            </a:pPr>
            <a:r>
              <a:rPr lang="en-US" sz="1500" b="1" i="0" u="none" strike="noStrike">
                <a:solidFill>
                  <a:srgbClr val="0052FF"/>
                </a:solidFill>
                <a:latin typeface="Noto Sans SC"/>
                <a:ea typeface="Noto Sans SC"/>
                <a:cs typeface="Noto Sans SC"/>
                <a:sym typeface="Noto Sans SC"/>
              </a:rPr>
              <a:t>💡 核心洞察：</a:t>
            </a:r>
            <a:r>
              <a:rPr lang="en-US" sz="1600" b="0" i="0" u="none" strike="noStrike">
                <a:solidFill>
                  <a:srgbClr val="1F2329"/>
                </a:solidFill>
                <a:latin typeface="Noto Sans SC"/>
                <a:ea typeface="Noto Sans SC"/>
                <a:cs typeface="Noto Sans SC"/>
                <a:sym typeface="Noto Sans SC"/>
              </a:rPr>
              <a:t> </a:t>
            </a:r>
            <a:r>
              <a:rPr lang="en-US" sz="1500" b="0" i="0" u="none" strike="noStrike">
                <a:solidFill>
                  <a:srgbClr val="1F2937"/>
                </a:solidFill>
                <a:latin typeface="Noto Sans SC"/>
                <a:ea typeface="Noto Sans SC"/>
                <a:cs typeface="Noto Sans SC"/>
                <a:sym typeface="Noto Sans SC"/>
              </a:rPr>
              <a:t>预训练赋予模型“知识储备”与“基础能力”，是模型的基石；而后训练（SFT）则塑造模型的“行为规范”与“价值对齐”，是模型走向实用的关键。</a:t>
            </a:r>
            <a:endParaRPr lang="en-US" sz="11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0052FF">
              <a:alpha val="4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 y="5080000"/>
            <a:ext cx="2540000" cy="2540000"/>
          </a:xfrm>
          <a:prstGeom prst="ellipse">
            <a:avLst/>
          </a:prstGeom>
          <a:solidFill>
            <a:srgbClr val="0052FF">
              <a:alpha val="4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Noto Sans SC"/>
                <a:ea typeface="Noto Sans SC"/>
                <a:cs typeface="Noto Sans SC"/>
                <a:sym typeface="Noto Sans SC"/>
              </a:rPr>
              <a:t>课后实践：大模型知识边界测试</a:t>
            </a:r>
            <a:endParaRPr lang="en-US" sz="1100"/>
          </a:p>
        </p:txBody>
      </p:sp>
      <p:sp>
        <p:nvSpPr>
          <p:cNvPr id="5" name="AutoShape 5"/>
          <p:cNvSpPr/>
          <p:nvPr/>
        </p:nvSpPr>
        <p:spPr>
          <a:xfrm>
            <a:off x="762000" y="1905000"/>
            <a:ext cx="3378200" cy="4064000"/>
          </a:xfrm>
          <a:prstGeom prst="roundRect">
            <a:avLst>
              <a:gd name="adj" fmla="val 0"/>
            </a:avLst>
          </a:prstGeom>
          <a:solidFill>
            <a:srgbClr val="0052FF">
              <a:alpha val="5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1905000"/>
            <a:ext cx="3378200" cy="50800"/>
          </a:xfrm>
          <a:prstGeom prst="roundRect">
            <a:avLst>
              <a:gd name="adj" fmla="val 0"/>
            </a:avLst>
          </a:prstGeom>
          <a:solidFill>
            <a:srgbClr val="0052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6000" y="2286000"/>
            <a:ext cx="457200" cy="457200"/>
          </a:xfrm>
          <a:prstGeom prst="rect">
            <a:avLst/>
          </a:prstGeom>
        </p:spPr>
      </p:pic>
      <p:sp>
        <p:nvSpPr>
          <p:cNvPr id="8" name="AutoShape 8"/>
          <p:cNvSpPr/>
          <p:nvPr/>
        </p:nvSpPr>
        <p:spPr>
          <a:xfrm>
            <a:off x="1587500" y="2324100"/>
            <a:ext cx="2286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052FF"/>
                </a:solidFill>
                <a:latin typeface="Noto Sans SC"/>
                <a:ea typeface="Noto Sans SC"/>
                <a:cs typeface="Noto Sans SC"/>
                <a:sym typeface="Noto Sans SC"/>
              </a:rPr>
              <a:t>01 核心任务</a:t>
            </a:r>
            <a:endParaRPr lang="en-US" sz="1100"/>
          </a:p>
        </p:txBody>
      </p:sp>
      <p:cxnSp>
        <p:nvCxnSpPr>
          <p:cNvPr id="9" name="Connector 9"/>
          <p:cNvCxnSpPr/>
          <p:nvPr/>
        </p:nvCxnSpPr>
        <p:spPr>
          <a:xfrm rot="-15211">
            <a:off x="1016014" y="2978150"/>
            <a:ext cx="2870200" cy="12700"/>
          </a:xfrm>
          <a:prstGeom prst="straightConnector1">
            <a:avLst/>
          </a:prstGeom>
          <a:solidFill>
            <a:srgbClr val="DEE0E3">
              <a:alpha val="100000"/>
            </a:srgbClr>
          </a:solidFill>
          <a:ln w="12700" cap="flat" cmpd="sng">
            <a:solidFill>
              <a:srgbClr val="0052FF">
                <a:alpha val="10000"/>
              </a:srgbClr>
            </a:solidFill>
            <a:prstDash val="solid"/>
            <a:round/>
            <a:headEnd type="none" w="med" len="med"/>
            <a:tailEnd type="none" w="med" len="med"/>
          </a:ln>
        </p:spPr>
      </p:cxnSp>
      <p:sp>
        <p:nvSpPr>
          <p:cNvPr id="10" name="AutoShape 10"/>
          <p:cNvSpPr/>
          <p:nvPr/>
        </p:nvSpPr>
        <p:spPr>
          <a:xfrm>
            <a:off x="1016000" y="3175000"/>
            <a:ext cx="2870200" cy="254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4B5563"/>
                </a:solidFill>
                <a:latin typeface="Noto Sans SC"/>
                <a:ea typeface="Noto Sans SC"/>
                <a:cs typeface="Noto Sans SC"/>
                <a:sym typeface="Noto Sans SC"/>
              </a:rPr>
              <a:t>设计 </a:t>
            </a:r>
            <a:r>
              <a:rPr lang="en-US" sz="1400" b="1" i="0" u="none" strike="noStrike">
                <a:solidFill>
                  <a:srgbClr val="0052FF"/>
                </a:solidFill>
                <a:latin typeface="Noto Sans SC"/>
                <a:ea typeface="Noto Sans SC"/>
                <a:cs typeface="Noto Sans SC"/>
                <a:sym typeface="Noto Sans SC"/>
              </a:rPr>
              <a:t>5个针对性问题</a:t>
            </a:r>
            <a:r>
              <a:rPr lang="en-US" sz="1400" b="0" i="0" u="none" strike="noStrike">
                <a:solidFill>
                  <a:srgbClr val="4B5563"/>
                </a:solidFill>
                <a:latin typeface="Noto Sans SC"/>
                <a:ea typeface="Noto Sans SC"/>
                <a:cs typeface="Noto Sans SC"/>
                <a:sym typeface="Noto Sans SC"/>
              </a:rPr>
              <a:t>，用于测试你常用的大模型。</a:t>
            </a:r>
            <a:endParaRPr lang="en-US" sz="1100"/>
          </a:p>
          <a:p>
            <a:pPr marL="0" indent="0" algn="l">
              <a:lnSpc>
                <a:spcPct val="125000"/>
              </a:lnSpc>
            </a:pPr>
            <a:r>
              <a:rPr lang="en-US" sz="1400" b="0" i="0" u="none" strike="noStrike">
                <a:solidFill>
                  <a:srgbClr val="4B5563"/>
                </a:solidFill>
                <a:latin typeface="Noto Sans SC"/>
                <a:ea typeface="Noto Sans SC"/>
                <a:cs typeface="Noto Sans SC"/>
                <a:sym typeface="Noto Sans SC"/>
              </a:rPr>
              <a:t>问题需直击模型能力盲区，重点验证其在特定领域的知识截止点，或诱导其产生“幻觉”回答，从而探索模型的认知边界。</a:t>
            </a:r>
            <a:endParaRPr lang="en-US" sz="1400" b="0" i="0" u="none" strike="noStrike">
              <a:solidFill>
                <a:srgbClr val="4B5563"/>
              </a:solidFill>
              <a:latin typeface="Noto Sans SC"/>
              <a:ea typeface="Noto Sans SC"/>
              <a:cs typeface="Noto Sans SC"/>
              <a:sym typeface="Noto Sans SC"/>
            </a:endParaRPr>
          </a:p>
        </p:txBody>
      </p:sp>
      <p:sp>
        <p:nvSpPr>
          <p:cNvPr id="11" name="AutoShape 11"/>
          <p:cNvSpPr/>
          <p:nvPr/>
        </p:nvSpPr>
        <p:spPr>
          <a:xfrm>
            <a:off x="4394200" y="1905000"/>
            <a:ext cx="3378200" cy="4064000"/>
          </a:xfrm>
          <a:prstGeom prst="roundRect">
            <a:avLst>
              <a:gd name="adj" fmla="val 0"/>
            </a:avLst>
          </a:prstGeom>
          <a:solidFill>
            <a:srgbClr val="0052FF">
              <a:alpha val="5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sp>
        <p:nvSpPr>
          <p:cNvPr id="12" name="AutoShape 12"/>
          <p:cNvSpPr/>
          <p:nvPr/>
        </p:nvSpPr>
        <p:spPr>
          <a:xfrm>
            <a:off x="4394200" y="1905000"/>
            <a:ext cx="3378200" cy="50800"/>
          </a:xfrm>
          <a:prstGeom prst="roundRect">
            <a:avLst>
              <a:gd name="adj" fmla="val 0"/>
            </a:avLst>
          </a:prstGeom>
          <a:solidFill>
            <a:srgbClr val="0052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48200" y="2286000"/>
            <a:ext cx="457200" cy="457200"/>
          </a:xfrm>
          <a:prstGeom prst="rect">
            <a:avLst/>
          </a:prstGeom>
        </p:spPr>
      </p:pic>
      <p:sp>
        <p:nvSpPr>
          <p:cNvPr id="14" name="AutoShape 14"/>
          <p:cNvSpPr/>
          <p:nvPr/>
        </p:nvSpPr>
        <p:spPr>
          <a:xfrm>
            <a:off x="5219700" y="2324100"/>
            <a:ext cx="2286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052FF"/>
                </a:solidFill>
                <a:latin typeface="Noto Sans SC"/>
                <a:ea typeface="Noto Sans SC"/>
                <a:cs typeface="Noto Sans SC"/>
                <a:sym typeface="Noto Sans SC"/>
              </a:rPr>
              <a:t>02 关键记录</a:t>
            </a:r>
            <a:endParaRPr lang="en-US" sz="1100"/>
          </a:p>
        </p:txBody>
      </p:sp>
      <p:cxnSp>
        <p:nvCxnSpPr>
          <p:cNvPr id="15" name="Connector 15"/>
          <p:cNvCxnSpPr/>
          <p:nvPr/>
        </p:nvCxnSpPr>
        <p:spPr>
          <a:xfrm rot="-15211">
            <a:off x="4648214" y="2978150"/>
            <a:ext cx="2870200" cy="12700"/>
          </a:xfrm>
          <a:prstGeom prst="straightConnector1">
            <a:avLst/>
          </a:prstGeom>
          <a:solidFill>
            <a:srgbClr val="DEE0E3">
              <a:alpha val="100000"/>
            </a:srgbClr>
          </a:solidFill>
          <a:ln w="12700" cap="flat" cmpd="sng">
            <a:solidFill>
              <a:srgbClr val="0052FF">
                <a:alpha val="10000"/>
              </a:srgbClr>
            </a:solidFill>
            <a:prstDash val="solid"/>
            <a:round/>
            <a:headEnd type="none" w="med" len="med"/>
            <a:tailEnd type="none" w="med" len="med"/>
          </a:ln>
        </p:spPr>
      </p:cxnSp>
      <p:sp>
        <p:nvSpPr>
          <p:cNvPr id="16" name="AutoShape 16"/>
          <p:cNvSpPr/>
          <p:nvPr/>
        </p:nvSpPr>
        <p:spPr>
          <a:xfrm>
            <a:off x="4648200" y="3175000"/>
            <a:ext cx="2870200" cy="254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4B5563"/>
                </a:solidFill>
                <a:latin typeface="Noto Sans SC"/>
                <a:ea typeface="Noto Sans SC"/>
                <a:cs typeface="Noto Sans SC"/>
                <a:sym typeface="Noto Sans SC"/>
              </a:rPr>
              <a:t>实验过程需完整记录四要素：</a:t>
            </a:r>
            <a:endParaRPr lang="en-US" sz="1100"/>
          </a:p>
          <a:p>
            <a:pPr marL="0" indent="0" algn="l">
              <a:lnSpc>
                <a:spcPct val="125000"/>
              </a:lnSpc>
            </a:pPr>
            <a:r>
              <a:rPr lang="en-US" sz="1400" b="0" i="0" u="none" strike="noStrike">
                <a:solidFill>
                  <a:srgbClr val="4B5563"/>
                </a:solidFill>
                <a:latin typeface="Noto Sans SC"/>
                <a:ea typeface="Noto Sans SC"/>
                <a:cs typeface="Noto Sans SC"/>
                <a:sym typeface="Noto Sans SC"/>
              </a:rPr>
              <a:t>1. 输入的 </a:t>
            </a:r>
            <a:r>
              <a:rPr lang="en-US" sz="1400" b="1" i="0" u="none" strike="noStrike">
                <a:solidFill>
                  <a:srgbClr val="0052FF"/>
                </a:solidFill>
                <a:latin typeface="Noto Sans SC"/>
                <a:ea typeface="Noto Sans SC"/>
                <a:cs typeface="Noto Sans SC"/>
                <a:sym typeface="Noto Sans SC"/>
              </a:rPr>
              <a:t>提示词(Prompt)</a:t>
            </a:r>
            <a:br>
              <a:rPr lang="en-US" sz="1400" b="0" i="0" u="none" strike="noStrike">
                <a:solidFill>
                  <a:srgbClr val="1F2329"/>
                </a:solidFill>
                <a:latin typeface="Noto Sans SC"/>
                <a:ea typeface="Noto Sans SC"/>
                <a:cs typeface="Noto Sans SC"/>
                <a:sym typeface="Noto Sans SC"/>
              </a:rPr>
            </a:br>
            <a:r>
              <a:rPr lang="en-US" sz="1400" b="0" i="0" u="none" strike="noStrike">
                <a:solidFill>
                  <a:srgbClr val="4B5563"/>
                </a:solidFill>
                <a:latin typeface="Noto Sans SC"/>
                <a:ea typeface="Noto Sans SC"/>
                <a:cs typeface="Noto Sans SC"/>
                <a:sym typeface="Noto Sans SC"/>
              </a:rPr>
              <a:t>2. 模型的原始回答内容</a:t>
            </a:r>
            <a:br>
              <a:rPr lang="en-US" sz="1400" b="0" i="0" u="none" strike="noStrike">
                <a:solidFill>
                  <a:srgbClr val="1F2329"/>
                </a:solidFill>
                <a:latin typeface="Noto Sans SC"/>
                <a:ea typeface="Noto Sans SC"/>
                <a:cs typeface="Noto Sans SC"/>
                <a:sym typeface="Noto Sans SC"/>
              </a:rPr>
            </a:br>
            <a:r>
              <a:rPr lang="en-US" sz="1400" b="0" i="0" u="none" strike="noStrike">
                <a:solidFill>
                  <a:srgbClr val="4B5563"/>
                </a:solidFill>
                <a:latin typeface="Noto Sans SC"/>
                <a:ea typeface="Noto Sans SC"/>
                <a:cs typeface="Noto Sans SC"/>
                <a:sym typeface="Noto Sans SC"/>
              </a:rPr>
              <a:t>3. 错误类型判定（知识截止/幻觉）</a:t>
            </a:r>
            <a:br>
              <a:rPr lang="en-US" sz="1400" b="0" i="0" u="none" strike="noStrike">
                <a:solidFill>
                  <a:srgbClr val="1F2329"/>
                </a:solidFill>
                <a:latin typeface="Noto Sans SC"/>
                <a:ea typeface="Noto Sans SC"/>
                <a:cs typeface="Noto Sans SC"/>
                <a:sym typeface="Noto Sans SC"/>
              </a:rPr>
            </a:br>
            <a:r>
              <a:rPr lang="en-US" sz="1400" b="0" i="0" u="none" strike="noStrike">
                <a:solidFill>
                  <a:srgbClr val="4B5563"/>
                </a:solidFill>
                <a:latin typeface="Noto Sans SC"/>
                <a:ea typeface="Noto Sans SC"/>
                <a:cs typeface="Noto Sans SC"/>
                <a:sym typeface="Noto Sans SC"/>
              </a:rPr>
              <a:t>4. 信息核验的权威来源</a:t>
            </a:r>
            <a:endParaRPr lang="en-US" sz="1400" b="0" i="0" u="none" strike="noStrike">
              <a:solidFill>
                <a:srgbClr val="4B5563"/>
              </a:solidFill>
              <a:latin typeface="Noto Sans SC"/>
              <a:ea typeface="Noto Sans SC"/>
              <a:cs typeface="Noto Sans SC"/>
              <a:sym typeface="Noto Sans SC"/>
            </a:endParaRPr>
          </a:p>
        </p:txBody>
      </p:sp>
      <p:sp>
        <p:nvSpPr>
          <p:cNvPr id="17" name="AutoShape 17"/>
          <p:cNvSpPr/>
          <p:nvPr/>
        </p:nvSpPr>
        <p:spPr>
          <a:xfrm>
            <a:off x="8026400" y="1905000"/>
            <a:ext cx="3378200" cy="4064000"/>
          </a:xfrm>
          <a:prstGeom prst="roundRect">
            <a:avLst>
              <a:gd name="adj" fmla="val 0"/>
            </a:avLst>
          </a:prstGeom>
          <a:solidFill>
            <a:srgbClr val="F97316">
              <a:alpha val="5000"/>
            </a:srgbClr>
          </a:solidFill>
          <a:ln w="12700" cap="flat" cmpd="sng">
            <a:solidFill>
              <a:srgbClr val="F97316">
                <a:alpha val="15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8026400" y="1905000"/>
            <a:ext cx="3378200" cy="50800"/>
          </a:xfrm>
          <a:prstGeom prst="roundRect">
            <a:avLst>
              <a:gd name="adj" fmla="val 0"/>
            </a:avLst>
          </a:prstGeom>
          <a:solidFill>
            <a:srgbClr val="F97316">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9" name="Picture 1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80400" y="2286000"/>
            <a:ext cx="457200" cy="457200"/>
          </a:xfrm>
          <a:prstGeom prst="rect">
            <a:avLst/>
          </a:prstGeom>
        </p:spPr>
      </p:pic>
      <p:sp>
        <p:nvSpPr>
          <p:cNvPr id="20" name="AutoShape 20"/>
          <p:cNvSpPr/>
          <p:nvPr/>
        </p:nvSpPr>
        <p:spPr>
          <a:xfrm>
            <a:off x="8851900" y="2324100"/>
            <a:ext cx="2286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F97316"/>
                </a:solidFill>
                <a:latin typeface="Noto Sans SC"/>
                <a:ea typeface="Noto Sans SC"/>
                <a:cs typeface="Noto Sans SC"/>
                <a:sym typeface="Noto Sans SC"/>
              </a:rPr>
              <a:t>03 提交截止</a:t>
            </a:r>
            <a:endParaRPr lang="en-US" sz="1100"/>
          </a:p>
        </p:txBody>
      </p:sp>
      <p:cxnSp>
        <p:nvCxnSpPr>
          <p:cNvPr id="21" name="Connector 21"/>
          <p:cNvCxnSpPr/>
          <p:nvPr/>
        </p:nvCxnSpPr>
        <p:spPr>
          <a:xfrm rot="-15211">
            <a:off x="8280414" y="2978150"/>
            <a:ext cx="2870200" cy="12700"/>
          </a:xfrm>
          <a:prstGeom prst="straightConnector1">
            <a:avLst/>
          </a:prstGeom>
          <a:solidFill>
            <a:srgbClr val="DEE0E3">
              <a:alpha val="100000"/>
            </a:srgbClr>
          </a:solidFill>
          <a:ln w="12700" cap="flat" cmpd="sng">
            <a:solidFill>
              <a:srgbClr val="F97316">
                <a:alpha val="10000"/>
              </a:srgbClr>
            </a:solidFill>
            <a:prstDash val="solid"/>
            <a:round/>
            <a:headEnd type="none" w="med" len="med"/>
            <a:tailEnd type="none" w="med" len="med"/>
          </a:ln>
        </p:spPr>
      </p:cxnSp>
      <p:sp>
        <p:nvSpPr>
          <p:cNvPr id="22" name="AutoShape 22"/>
          <p:cNvSpPr/>
          <p:nvPr/>
        </p:nvSpPr>
        <p:spPr>
          <a:xfrm>
            <a:off x="8280400" y="3175000"/>
            <a:ext cx="2870200" cy="254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4B5563"/>
                </a:solidFill>
                <a:latin typeface="Noto Sans SC"/>
                <a:ea typeface="Noto Sans SC"/>
                <a:cs typeface="Noto Sans SC"/>
                <a:sym typeface="Noto Sans SC"/>
              </a:rPr>
              <a:t>截止时间：</a:t>
            </a:r>
            <a:r>
              <a:rPr lang="en-US" sz="1600" b="0" i="0" u="none" strike="noStrike">
                <a:solidFill>
                  <a:srgbClr val="1F2329"/>
                </a:solidFill>
                <a:latin typeface="Noto Sans SC"/>
                <a:ea typeface="Noto Sans SC"/>
                <a:cs typeface="Noto Sans SC"/>
                <a:sym typeface="Noto Sans SC"/>
              </a:rPr>
              <a:t> </a:t>
            </a:r>
            <a:r>
              <a:rPr lang="en-US" sz="1600" b="1" i="0" u="none" strike="noStrike">
                <a:solidFill>
                  <a:srgbClr val="F97316"/>
                </a:solidFill>
                <a:latin typeface="Noto Sans SC"/>
                <a:ea typeface="Noto Sans SC"/>
                <a:cs typeface="Noto Sans SC"/>
                <a:sym typeface="Noto Sans SC"/>
              </a:rPr>
              <a:t>下节课前一天 22:00</a:t>
            </a:r>
            <a:endParaRPr lang="en-US" sz="1100"/>
          </a:p>
          <a:p>
            <a:pPr marL="0" indent="0" algn="l">
              <a:lnSpc>
                <a:spcPct val="125000"/>
              </a:lnSpc>
            </a:pPr>
            <a:r>
              <a:rPr lang="en-US" sz="1400" b="0" i="0" u="none" strike="noStrike">
                <a:solidFill>
                  <a:srgbClr val="4B5563"/>
                </a:solidFill>
                <a:latin typeface="Noto Sans SC"/>
                <a:ea typeface="Noto Sans SC"/>
                <a:cs typeface="Noto Sans SC"/>
                <a:sym typeface="Noto Sans SC"/>
              </a:rPr>
              <a:t>提交方式：请将整理好的实验记录表（包含问题设计思路、测试过程及分析）上传至学习平台作业区。</a:t>
            </a:r>
            <a:endParaRPr lang="en-US" sz="1400" b="0" i="0" u="none" strike="noStrike">
              <a:solidFill>
                <a:srgbClr val="4B5563"/>
              </a:solidFill>
              <a:latin typeface="Noto Sans SC"/>
              <a:ea typeface="Noto Sans SC"/>
              <a:cs typeface="Noto Sans SC"/>
              <a:sym typeface="Noto Sans SC"/>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0160000" y="-1270000"/>
            <a:ext cx="3810000" cy="3810000"/>
          </a:xfrm>
          <a:prstGeom prst="ellipse">
            <a:avLst/>
          </a:prstGeom>
          <a:solidFill>
            <a:srgbClr val="0052FF">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35000" y="5080000"/>
            <a:ext cx="2540000" cy="2540000"/>
          </a:xfrm>
          <a:prstGeom prst="ellipse">
            <a:avLst/>
          </a:prstGeom>
          <a:solidFill>
            <a:srgbClr val="0052FF">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Noto Sans SC"/>
                <a:ea typeface="Noto Sans SC"/>
                <a:cs typeface="Noto Sans SC"/>
                <a:sym typeface="Noto Sans SC"/>
              </a:rPr>
              <a:t>温故知新：我们从哪里来？</a:t>
            </a:r>
            <a:endParaRPr lang="en-US" sz="1100"/>
          </a:p>
        </p:txBody>
      </p:sp>
      <p:sp>
        <p:nvSpPr>
          <p:cNvPr id="5" name="AutoShape 5"/>
          <p:cNvSpPr/>
          <p:nvPr/>
        </p:nvSpPr>
        <p:spPr>
          <a:xfrm>
            <a:off x="762000" y="1524000"/>
            <a:ext cx="1066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▍上节课核心要点回顾</a:t>
            </a:r>
            <a:endParaRPr lang="en-US" sz="1100"/>
          </a:p>
        </p:txBody>
      </p:sp>
      <p:sp>
        <p:nvSpPr>
          <p:cNvPr id="6" name="AutoShape 6"/>
          <p:cNvSpPr/>
          <p:nvPr/>
        </p:nvSpPr>
        <p:spPr>
          <a:xfrm>
            <a:off x="762000" y="2095500"/>
            <a:ext cx="3378200" cy="2159000"/>
          </a:xfrm>
          <a:prstGeom prst="roundRect">
            <a:avLst>
              <a:gd name="adj" fmla="val 0"/>
            </a:avLst>
          </a:prstGeom>
          <a:solidFill>
            <a:srgbClr val="0052FF">
              <a:alpha val="6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65200" y="2298700"/>
            <a:ext cx="355600" cy="355600"/>
          </a:xfrm>
          <a:prstGeom prst="rect">
            <a:avLst/>
          </a:prstGeom>
        </p:spPr>
      </p:pic>
      <p:sp>
        <p:nvSpPr>
          <p:cNvPr id="8" name="AutoShape 8"/>
          <p:cNvSpPr/>
          <p:nvPr/>
        </p:nvSpPr>
        <p:spPr>
          <a:xfrm>
            <a:off x="1422400" y="2298700"/>
            <a:ext cx="2540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01 人工神经元</a:t>
            </a:r>
            <a:endParaRPr lang="en-US" sz="1100"/>
          </a:p>
        </p:txBody>
      </p:sp>
      <p:sp>
        <p:nvSpPr>
          <p:cNvPr id="9" name="AutoShape 9"/>
          <p:cNvSpPr/>
          <p:nvPr/>
        </p:nvSpPr>
        <p:spPr>
          <a:xfrm>
            <a:off x="965200" y="2794000"/>
            <a:ext cx="29718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4B5563"/>
                </a:solidFill>
                <a:latin typeface="Noto Sans SC"/>
                <a:ea typeface="Noto Sans SC"/>
                <a:cs typeface="Noto Sans SC"/>
                <a:sym typeface="Noto Sans SC"/>
              </a:rPr>
              <a:t>遵循“输入→权重→激活→输出”的核心流程，权重是调节信号传递强度的关键，决定了神经元的响应模式。</a:t>
            </a:r>
            <a:endParaRPr lang="en-US" sz="1100"/>
          </a:p>
        </p:txBody>
      </p:sp>
      <p:sp>
        <p:nvSpPr>
          <p:cNvPr id="10" name="AutoShape 10"/>
          <p:cNvSpPr/>
          <p:nvPr/>
        </p:nvSpPr>
        <p:spPr>
          <a:xfrm>
            <a:off x="4406900" y="2095500"/>
            <a:ext cx="3378200" cy="2159000"/>
          </a:xfrm>
          <a:prstGeom prst="roundRect">
            <a:avLst>
              <a:gd name="adj" fmla="val 0"/>
            </a:avLst>
          </a:prstGeom>
          <a:solidFill>
            <a:srgbClr val="0052FF">
              <a:alpha val="6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10100" y="2298700"/>
            <a:ext cx="355600" cy="355600"/>
          </a:xfrm>
          <a:prstGeom prst="rect">
            <a:avLst/>
          </a:prstGeom>
        </p:spPr>
      </p:pic>
      <p:sp>
        <p:nvSpPr>
          <p:cNvPr id="12" name="AutoShape 12"/>
          <p:cNvSpPr/>
          <p:nvPr/>
        </p:nvSpPr>
        <p:spPr>
          <a:xfrm>
            <a:off x="5067300" y="2298700"/>
            <a:ext cx="2540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02 神经网络架构</a:t>
            </a:r>
            <a:endParaRPr lang="en-US" sz="1100"/>
          </a:p>
        </p:txBody>
      </p:sp>
      <p:sp>
        <p:nvSpPr>
          <p:cNvPr id="13" name="AutoShape 13"/>
          <p:cNvSpPr/>
          <p:nvPr/>
        </p:nvSpPr>
        <p:spPr>
          <a:xfrm>
            <a:off x="4610100" y="2794000"/>
            <a:ext cx="29718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4B5563"/>
                </a:solidFill>
                <a:latin typeface="Noto Sans SC"/>
                <a:ea typeface="Noto Sans SC"/>
                <a:cs typeface="Noto Sans SC"/>
                <a:sym typeface="Noto Sans SC"/>
              </a:rPr>
              <a:t>由输入层、隐藏层和输出层堆叠而成，通过多层级的特征提取与组合，实现对复杂非线性关系的建模与识别。</a:t>
            </a:r>
            <a:endParaRPr lang="en-US" sz="1100"/>
          </a:p>
        </p:txBody>
      </p:sp>
      <p:sp>
        <p:nvSpPr>
          <p:cNvPr id="14" name="AutoShape 14"/>
          <p:cNvSpPr/>
          <p:nvPr/>
        </p:nvSpPr>
        <p:spPr>
          <a:xfrm>
            <a:off x="8051800" y="2095500"/>
            <a:ext cx="3378200" cy="2159000"/>
          </a:xfrm>
          <a:prstGeom prst="roundRect">
            <a:avLst>
              <a:gd name="adj" fmla="val 0"/>
            </a:avLst>
          </a:prstGeom>
          <a:solidFill>
            <a:srgbClr val="0052FF">
              <a:alpha val="6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55000" y="2298700"/>
            <a:ext cx="355600" cy="355600"/>
          </a:xfrm>
          <a:prstGeom prst="rect">
            <a:avLst/>
          </a:prstGeom>
        </p:spPr>
      </p:pic>
      <p:sp>
        <p:nvSpPr>
          <p:cNvPr id="16" name="AutoShape 16"/>
          <p:cNvSpPr/>
          <p:nvPr/>
        </p:nvSpPr>
        <p:spPr>
          <a:xfrm>
            <a:off x="8712200" y="2298700"/>
            <a:ext cx="2540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03 架构进化之路</a:t>
            </a:r>
            <a:endParaRPr lang="en-US" sz="1100"/>
          </a:p>
        </p:txBody>
      </p:sp>
      <p:sp>
        <p:nvSpPr>
          <p:cNvPr id="17" name="AutoShape 17"/>
          <p:cNvSpPr/>
          <p:nvPr/>
        </p:nvSpPr>
        <p:spPr>
          <a:xfrm>
            <a:off x="8255000" y="2794000"/>
            <a:ext cx="29718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4B5563"/>
                </a:solidFill>
                <a:latin typeface="Noto Sans SC"/>
                <a:ea typeface="Noto Sans SC"/>
                <a:cs typeface="Noto Sans SC"/>
                <a:sym typeface="Noto Sans SC"/>
              </a:rPr>
              <a:t>从RNN的“链式传递”（易丢失信息）进化到Transformer的“全局注意力机制”，实现了对序列数据全局依赖关系的高效捕捉。</a:t>
            </a:r>
            <a:endParaRPr lang="en-US" sz="1100"/>
          </a:p>
        </p:txBody>
      </p:sp>
      <p:sp>
        <p:nvSpPr>
          <p:cNvPr id="18" name="AutoShape 18"/>
          <p:cNvSpPr/>
          <p:nvPr/>
        </p:nvSpPr>
        <p:spPr>
          <a:xfrm>
            <a:off x="762000" y="4635500"/>
            <a:ext cx="10668000" cy="1714500"/>
          </a:xfrm>
          <a:prstGeom prst="roundRect">
            <a:avLst>
              <a:gd name="adj" fmla="val 0"/>
            </a:avLst>
          </a:prstGeom>
          <a:solidFill>
            <a:srgbClr val="0052FF">
              <a:alpha val="8000"/>
            </a:srgbClr>
          </a:solidFill>
          <a:ln w="12700" cap="flat" cmpd="sng">
            <a:solidFill>
              <a:srgbClr val="0052FF">
                <a:alpha val="20000"/>
              </a:srgbClr>
            </a:solidFill>
            <a:prstDash val="solid"/>
            <a:round/>
          </a:ln>
        </p:spPr>
        <p:txBody>
          <a:bodyPr vert="horz" wrap="square" lIns="63500" tIns="63500" rIns="63500" bIns="63500" rtlCol="0" anchor="ctr"/>
          <a:lstStyle/>
          <a:p>
            <a:pPr algn="ctr">
              <a:defRPr/>
            </a:pPr>
          </a:p>
        </p:txBody>
      </p:sp>
      <p:pic>
        <p:nvPicPr>
          <p:cNvPr id="19" name="Picture 1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16000" y="4889500"/>
            <a:ext cx="508000" cy="508000"/>
          </a:xfrm>
          <a:prstGeom prst="rect">
            <a:avLst/>
          </a:prstGeom>
        </p:spPr>
      </p:pic>
      <p:sp>
        <p:nvSpPr>
          <p:cNvPr id="20" name="AutoShape 20"/>
          <p:cNvSpPr/>
          <p:nvPr/>
        </p:nvSpPr>
        <p:spPr>
          <a:xfrm>
            <a:off x="1651000" y="4889500"/>
            <a:ext cx="9525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本节课核心追问：为何需要“预训练”与“后训练”？</a:t>
            </a:r>
            <a:endParaRPr lang="en-US" sz="1100"/>
          </a:p>
        </p:txBody>
      </p:sp>
      <p:sp>
        <p:nvSpPr>
          <p:cNvPr id="21" name="AutoShape 21"/>
          <p:cNvSpPr/>
          <p:nvPr/>
        </p:nvSpPr>
        <p:spPr>
          <a:xfrm>
            <a:off x="1016000" y="5461000"/>
            <a:ext cx="9652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Noto Sans SC"/>
                <a:ea typeface="Noto Sans SC"/>
                <a:cs typeface="Noto Sans SC"/>
                <a:sym typeface="Noto Sans SC"/>
              </a:rPr>
              <a:t>一个结构强大的模型，为什么还要经历“预训练”和“后训练”这两个看似繁琐的“教育阶段”？这不仅是模型能力涌现的必经之路，更是让AI从通用知识学习走向特定领域专家的关键逻辑。</a:t>
            </a:r>
            <a:endParaRPr lang="en-US" sz="1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0052FF">
              <a:alpha val="4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 y="5080000"/>
            <a:ext cx="2540000" cy="2540000"/>
          </a:xfrm>
          <a:prstGeom prst="ellipse">
            <a:avLst/>
          </a:prstGeom>
          <a:solidFill>
            <a:srgbClr val="0052FF">
              <a:alpha val="4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Noto Sans SC"/>
                <a:ea typeface="Noto Sans SC"/>
                <a:cs typeface="Noto Sans SC"/>
                <a:sym typeface="Noto Sans SC"/>
              </a:rPr>
              <a:t>学习导航：本节课结束时，你将能...</a:t>
            </a:r>
            <a:endParaRPr lang="en-US" sz="1100"/>
          </a:p>
        </p:txBody>
      </p:sp>
      <p:sp>
        <p:nvSpPr>
          <p:cNvPr id="5" name="AutoShape 5"/>
          <p:cNvSpPr/>
          <p:nvPr/>
        </p:nvSpPr>
        <p:spPr>
          <a:xfrm>
            <a:off x="762000" y="1524000"/>
            <a:ext cx="5207000" cy="1460500"/>
          </a:xfrm>
          <a:prstGeom prst="roundRect">
            <a:avLst>
              <a:gd name="adj" fmla="val 0"/>
            </a:avLst>
          </a:prstGeom>
          <a:solidFill>
            <a:srgbClr val="0052FF">
              <a:alpha val="6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52500" y="1752600"/>
            <a:ext cx="609600" cy="609600"/>
          </a:xfrm>
          <a:prstGeom prst="rect">
            <a:avLst/>
          </a:prstGeom>
        </p:spPr>
      </p:pic>
      <p:sp>
        <p:nvSpPr>
          <p:cNvPr id="7" name="AutoShape 7"/>
          <p:cNvSpPr/>
          <p:nvPr/>
        </p:nvSpPr>
        <p:spPr>
          <a:xfrm>
            <a:off x="1714500" y="1714500"/>
            <a:ext cx="4064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01 解释预训练</a:t>
            </a:r>
            <a:endParaRPr lang="en-US" sz="1100"/>
          </a:p>
        </p:txBody>
      </p:sp>
      <p:sp>
        <p:nvSpPr>
          <p:cNvPr id="8" name="AutoShape 8"/>
          <p:cNvSpPr/>
          <p:nvPr/>
        </p:nvSpPr>
        <p:spPr>
          <a:xfrm>
            <a:off x="1714500" y="2159000"/>
            <a:ext cx="4064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4B5563"/>
                </a:solidFill>
                <a:latin typeface="Noto Sans SC"/>
                <a:ea typeface="Noto Sans SC"/>
                <a:cs typeface="Noto Sans SC"/>
                <a:sym typeface="Noto Sans SC"/>
              </a:rPr>
              <a:t>以“基础教育”为喻，深入解析预训练的核心目标、海量数据支撑与基础能力构建的底层逻辑。</a:t>
            </a:r>
            <a:endParaRPr lang="en-US" sz="1100"/>
          </a:p>
        </p:txBody>
      </p:sp>
      <p:sp>
        <p:nvSpPr>
          <p:cNvPr id="9" name="AutoShape 9"/>
          <p:cNvSpPr/>
          <p:nvPr/>
        </p:nvSpPr>
        <p:spPr>
          <a:xfrm>
            <a:off x="6223000" y="1524000"/>
            <a:ext cx="5207000" cy="1460500"/>
          </a:xfrm>
          <a:prstGeom prst="roundRect">
            <a:avLst>
              <a:gd name="adj" fmla="val 0"/>
            </a:avLst>
          </a:prstGeom>
          <a:solidFill>
            <a:srgbClr val="0052FF">
              <a:alpha val="6000"/>
            </a:srgbClr>
          </a:solidFill>
          <a:ln w="25400" cap="flat" cmpd="sng">
            <a:no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13500" y="1752600"/>
            <a:ext cx="609600" cy="609600"/>
          </a:xfrm>
          <a:prstGeom prst="rect">
            <a:avLst/>
          </a:prstGeom>
        </p:spPr>
      </p:pic>
      <p:sp>
        <p:nvSpPr>
          <p:cNvPr id="11" name="AutoShape 11"/>
          <p:cNvSpPr/>
          <p:nvPr/>
        </p:nvSpPr>
        <p:spPr>
          <a:xfrm>
            <a:off x="7175500" y="1714500"/>
            <a:ext cx="4064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02 理解自监督学习</a:t>
            </a:r>
            <a:endParaRPr lang="en-US" sz="1100"/>
          </a:p>
        </p:txBody>
      </p:sp>
      <p:sp>
        <p:nvSpPr>
          <p:cNvPr id="12" name="AutoShape 12"/>
          <p:cNvSpPr/>
          <p:nvPr/>
        </p:nvSpPr>
        <p:spPr>
          <a:xfrm>
            <a:off x="7175500" y="2159000"/>
            <a:ext cx="4064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4B5563"/>
                </a:solidFill>
                <a:latin typeface="Noto Sans SC"/>
                <a:ea typeface="Noto Sans SC"/>
                <a:cs typeface="Noto Sans SC"/>
                <a:sym typeface="Noto Sans SC"/>
              </a:rPr>
              <a:t>通过“完形填空”的直观案例，理解模型如何通过自我监督机制完成无监督学习，实现自我进化。</a:t>
            </a:r>
            <a:endParaRPr lang="en-US" sz="1100"/>
          </a:p>
        </p:txBody>
      </p:sp>
      <p:sp>
        <p:nvSpPr>
          <p:cNvPr id="13" name="AutoShape 13"/>
          <p:cNvSpPr/>
          <p:nvPr/>
        </p:nvSpPr>
        <p:spPr>
          <a:xfrm>
            <a:off x="762000" y="3175000"/>
            <a:ext cx="5207000" cy="1460500"/>
          </a:xfrm>
          <a:prstGeom prst="roundRect">
            <a:avLst>
              <a:gd name="adj" fmla="val 0"/>
            </a:avLst>
          </a:prstGeom>
          <a:solidFill>
            <a:srgbClr val="0052FF">
              <a:alpha val="6000"/>
            </a:srgbClr>
          </a:solidFill>
          <a:ln w="25400" cap="flat" cmpd="sng">
            <a:no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500" y="3403600"/>
            <a:ext cx="609600" cy="609600"/>
          </a:xfrm>
          <a:prstGeom prst="rect">
            <a:avLst/>
          </a:prstGeom>
        </p:spPr>
      </p:pic>
      <p:sp>
        <p:nvSpPr>
          <p:cNvPr id="15" name="AutoShape 15"/>
          <p:cNvSpPr/>
          <p:nvPr/>
        </p:nvSpPr>
        <p:spPr>
          <a:xfrm>
            <a:off x="1714500" y="3365500"/>
            <a:ext cx="4064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03 识别涌现能力</a:t>
            </a:r>
            <a:endParaRPr lang="en-US" sz="1100"/>
          </a:p>
        </p:txBody>
      </p:sp>
      <p:sp>
        <p:nvSpPr>
          <p:cNvPr id="16" name="AutoShape 16"/>
          <p:cNvSpPr/>
          <p:nvPr/>
        </p:nvSpPr>
        <p:spPr>
          <a:xfrm>
            <a:off x="1714500" y="3810000"/>
            <a:ext cx="4064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4B5563"/>
                </a:solidFill>
                <a:latin typeface="Noto Sans SC"/>
                <a:ea typeface="Noto Sans SC"/>
                <a:cs typeface="Noto Sans SC"/>
                <a:sym typeface="Noto Sans SC"/>
              </a:rPr>
              <a:t>解析模型规模突破临界点后，全新能力突然显现的现象，探究其产生的条件、表现形式与应用边界。</a:t>
            </a:r>
            <a:endParaRPr lang="en-US" sz="1100"/>
          </a:p>
        </p:txBody>
      </p:sp>
      <p:sp>
        <p:nvSpPr>
          <p:cNvPr id="17" name="AutoShape 17"/>
          <p:cNvSpPr/>
          <p:nvPr/>
        </p:nvSpPr>
        <p:spPr>
          <a:xfrm>
            <a:off x="6223000" y="3175000"/>
            <a:ext cx="5207000" cy="1460500"/>
          </a:xfrm>
          <a:prstGeom prst="roundRect">
            <a:avLst>
              <a:gd name="adj" fmla="val 0"/>
            </a:avLst>
          </a:prstGeom>
          <a:solidFill>
            <a:srgbClr val="0052FF">
              <a:alpha val="6000"/>
            </a:srgbClr>
          </a:solidFill>
          <a:ln w="25400" cap="flat" cmpd="sng">
            <a:noFill/>
            <a:prstDash val="solid"/>
            <a:round/>
          </a:ln>
        </p:spPr>
        <p:txBody>
          <a:bodyPr vert="horz" wrap="square" lIns="63500" tIns="63500" rIns="63500" bIns="63500" rtlCol="0" anchor="ctr"/>
          <a:lstStyle/>
          <a:p>
            <a:pPr algn="ctr">
              <a:defRPr/>
            </a:pPr>
          </a:p>
        </p:txBody>
      </p:sp>
      <p:pic>
        <p:nvPicPr>
          <p:cNvPr id="18" name="Picture 1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413500" y="3403600"/>
            <a:ext cx="609600" cy="609600"/>
          </a:xfrm>
          <a:prstGeom prst="rect">
            <a:avLst/>
          </a:prstGeom>
        </p:spPr>
      </p:pic>
      <p:sp>
        <p:nvSpPr>
          <p:cNvPr id="19" name="AutoShape 19"/>
          <p:cNvSpPr/>
          <p:nvPr/>
        </p:nvSpPr>
        <p:spPr>
          <a:xfrm>
            <a:off x="7175500" y="3365500"/>
            <a:ext cx="4064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04 区分模型缺陷</a:t>
            </a:r>
            <a:endParaRPr lang="en-US" sz="1100"/>
          </a:p>
        </p:txBody>
      </p:sp>
      <p:sp>
        <p:nvSpPr>
          <p:cNvPr id="20" name="AutoShape 20"/>
          <p:cNvSpPr/>
          <p:nvPr/>
        </p:nvSpPr>
        <p:spPr>
          <a:xfrm>
            <a:off x="7175500" y="3810000"/>
            <a:ext cx="4064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4B5563"/>
                </a:solidFill>
                <a:latin typeface="Noto Sans SC"/>
                <a:ea typeface="Noto Sans SC"/>
                <a:cs typeface="Noto Sans SC"/>
                <a:sym typeface="Noto Sans SC"/>
              </a:rPr>
              <a:t>辨析“知识截止”的时效性局限与“幻觉”的生成逻辑错误，明确两类缺陷的本质差异与应对思路。</a:t>
            </a:r>
            <a:endParaRPr lang="en-US" sz="1100"/>
          </a:p>
        </p:txBody>
      </p:sp>
      <p:sp>
        <p:nvSpPr>
          <p:cNvPr id="21" name="AutoShape 21"/>
          <p:cNvSpPr/>
          <p:nvPr/>
        </p:nvSpPr>
        <p:spPr>
          <a:xfrm>
            <a:off x="762000" y="4826000"/>
            <a:ext cx="5207000" cy="1460500"/>
          </a:xfrm>
          <a:prstGeom prst="roundRect">
            <a:avLst>
              <a:gd name="adj" fmla="val 0"/>
            </a:avLst>
          </a:prstGeom>
          <a:solidFill>
            <a:srgbClr val="0052FF">
              <a:alpha val="6000"/>
            </a:srgbClr>
          </a:solidFill>
          <a:ln w="25400" cap="flat" cmpd="sng">
            <a:noFill/>
            <a:prstDash val="solid"/>
            <a:round/>
          </a:ln>
        </p:spPr>
        <p:txBody>
          <a:bodyPr vert="horz" wrap="square" lIns="63500" tIns="63500" rIns="63500" bIns="63500" rtlCol="0" anchor="ctr"/>
          <a:lstStyle/>
          <a:p>
            <a:pPr algn="ctr">
              <a:defRPr/>
            </a:pPr>
          </a:p>
        </p:txBody>
      </p:sp>
      <p:pic>
        <p:nvPicPr>
          <p:cNvPr id="22" name="Picture 2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52500" y="5054600"/>
            <a:ext cx="609600" cy="609600"/>
          </a:xfrm>
          <a:prstGeom prst="rect">
            <a:avLst/>
          </a:prstGeom>
        </p:spPr>
      </p:pic>
      <p:sp>
        <p:nvSpPr>
          <p:cNvPr id="23" name="AutoShape 23"/>
          <p:cNvSpPr/>
          <p:nvPr/>
        </p:nvSpPr>
        <p:spPr>
          <a:xfrm>
            <a:off x="1714500" y="5016500"/>
            <a:ext cx="4064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05 解释后训练SFT</a:t>
            </a:r>
            <a:endParaRPr lang="en-US" sz="1100"/>
          </a:p>
        </p:txBody>
      </p:sp>
      <p:sp>
        <p:nvSpPr>
          <p:cNvPr id="24" name="AutoShape 24"/>
          <p:cNvSpPr/>
          <p:nvPr/>
        </p:nvSpPr>
        <p:spPr>
          <a:xfrm>
            <a:off x="1714500" y="5461000"/>
            <a:ext cx="4064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4B5563"/>
                </a:solidFill>
                <a:latin typeface="Noto Sans SC"/>
                <a:ea typeface="Noto Sans SC"/>
                <a:cs typeface="Noto Sans SC"/>
                <a:sym typeface="Noto Sans SC"/>
              </a:rPr>
              <a:t>借“岗前培训”的场景，理解监督微调（SFT）如何针对性优化模型的行为模式、对齐人类意图与输出效果。</a:t>
            </a:r>
            <a:endParaRPr lang="en-US" sz="1100"/>
          </a:p>
        </p:txBody>
      </p:sp>
      <p:sp>
        <p:nvSpPr>
          <p:cNvPr id="25" name="AutoShape 25"/>
          <p:cNvSpPr/>
          <p:nvPr/>
        </p:nvSpPr>
        <p:spPr>
          <a:xfrm>
            <a:off x="6223000" y="4826000"/>
            <a:ext cx="5207000" cy="1460500"/>
          </a:xfrm>
          <a:prstGeom prst="roundRect">
            <a:avLst>
              <a:gd name="adj" fmla="val 0"/>
            </a:avLst>
          </a:prstGeom>
          <a:solidFill>
            <a:srgbClr val="0052FF">
              <a:alpha val="6000"/>
            </a:srgbClr>
          </a:solidFill>
          <a:ln w="25400" cap="flat" cmpd="sng">
            <a:noFill/>
            <a:prstDash val="solid"/>
            <a:round/>
          </a:ln>
        </p:spPr>
        <p:txBody>
          <a:bodyPr vert="horz" wrap="square" lIns="63500" tIns="63500" rIns="63500" bIns="63500" rtlCol="0" anchor="ctr"/>
          <a:lstStyle/>
          <a:p>
            <a:pPr algn="ctr">
              <a:defRPr/>
            </a:pPr>
          </a:p>
        </p:txBody>
      </p:sp>
      <p:pic>
        <p:nvPicPr>
          <p:cNvPr id="26" name="Picture 26"/>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413500" y="5054600"/>
            <a:ext cx="609600" cy="609600"/>
          </a:xfrm>
          <a:prstGeom prst="rect">
            <a:avLst/>
          </a:prstGeom>
        </p:spPr>
      </p:pic>
      <p:sp>
        <p:nvSpPr>
          <p:cNvPr id="27" name="AutoShape 27"/>
          <p:cNvSpPr/>
          <p:nvPr/>
        </p:nvSpPr>
        <p:spPr>
          <a:xfrm>
            <a:off x="7175500" y="5016500"/>
            <a:ext cx="4064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06 评估数据质量</a:t>
            </a:r>
            <a:endParaRPr lang="en-US" sz="1100"/>
          </a:p>
        </p:txBody>
      </p:sp>
      <p:sp>
        <p:nvSpPr>
          <p:cNvPr id="28" name="AutoShape 28"/>
          <p:cNvSpPr/>
          <p:nvPr/>
        </p:nvSpPr>
        <p:spPr>
          <a:xfrm>
            <a:off x="7175500" y="5461000"/>
            <a:ext cx="4064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0" i="0" u="none" strike="noStrike">
                <a:solidFill>
                  <a:srgbClr val="4B5563"/>
                </a:solidFill>
                <a:latin typeface="Noto Sans SC"/>
                <a:ea typeface="Noto Sans SC"/>
                <a:cs typeface="Noto Sans SC"/>
                <a:sym typeface="Noto Sans SC"/>
              </a:rPr>
              <a:t>掌握从准确性、多样性、时效性、安全性等维度，科学评判SFT训练数据的优劣，保障模型效果。</a:t>
            </a:r>
            <a:endParaRPr lang="en-US" sz="11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0052FF">
              <a:alpha val="4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35000" y="5080000"/>
            <a:ext cx="2540000" cy="2540000"/>
          </a:xfrm>
          <a:prstGeom prst="ellipse">
            <a:avLst/>
          </a:prstGeom>
          <a:solidFill>
            <a:srgbClr val="0052FF">
              <a:alpha val="4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Noto Sans SC"/>
                <a:ea typeface="Noto Sans SC"/>
                <a:cs typeface="Noto Sans SC"/>
                <a:sym typeface="Noto Sans SC"/>
              </a:rPr>
              <a:t>课程地图：我们的探索路径</a:t>
            </a:r>
            <a:endParaRPr lang="en-US" sz="1100"/>
          </a:p>
        </p:txBody>
      </p:sp>
      <p:sp>
        <p:nvSpPr>
          <p:cNvPr id="5" name="AutoShape 5"/>
          <p:cNvSpPr/>
          <p:nvPr/>
        </p:nvSpPr>
        <p:spPr>
          <a:xfrm>
            <a:off x="762000" y="1651000"/>
            <a:ext cx="3378200" cy="2095500"/>
          </a:xfrm>
          <a:prstGeom prst="roundRect">
            <a:avLst>
              <a:gd name="adj" fmla="val 0"/>
            </a:avLst>
          </a:prstGeom>
          <a:solidFill>
            <a:srgbClr val="0052FF">
              <a:alpha val="5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762000" y="1651000"/>
            <a:ext cx="50800" cy="2095500"/>
          </a:xfrm>
          <a:prstGeom prst="roundRect">
            <a:avLst>
              <a:gd name="adj" fmla="val 0"/>
            </a:avLst>
          </a:prstGeom>
          <a:solidFill>
            <a:srgbClr val="0052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nvSpPr>
        <p:spPr>
          <a:xfrm>
            <a:off x="965200" y="1841500"/>
            <a:ext cx="304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M1 预训练</a:t>
            </a:r>
            <a:r>
              <a:rPr lang="en-US" sz="1600" b="0" i="0" u="none" strike="noStrike">
                <a:solidFill>
                  <a:srgbClr val="1F2329"/>
                </a:solidFill>
                <a:latin typeface="Noto Sans SC"/>
                <a:ea typeface="Noto Sans SC"/>
                <a:cs typeface="Noto Sans SC"/>
                <a:sym typeface="Noto Sans SC"/>
              </a:rPr>
              <a:t> </a:t>
            </a:r>
            <a:r>
              <a:rPr lang="en-US" sz="1400" b="0" i="0" u="none" strike="noStrike">
                <a:solidFill>
                  <a:srgbClr val="6B7280"/>
                </a:solidFill>
                <a:latin typeface="Noto Sans SC"/>
                <a:ea typeface="Noto Sans SC"/>
                <a:cs typeface="Noto Sans SC"/>
                <a:sym typeface="Noto Sans SC"/>
              </a:rPr>
              <a:t>| 15分钟</a:t>
            </a:r>
            <a:endParaRPr lang="en-US" sz="1100"/>
          </a:p>
        </p:txBody>
      </p:sp>
      <p:sp>
        <p:nvSpPr>
          <p:cNvPr id="8" name="AutoShape 8"/>
          <p:cNvSpPr/>
          <p:nvPr/>
        </p:nvSpPr>
        <p:spPr>
          <a:xfrm>
            <a:off x="965200" y="2413000"/>
            <a:ext cx="29718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Noto Sans SC"/>
                <a:ea typeface="Noto Sans SC"/>
                <a:cs typeface="Noto Sans SC"/>
                <a:sym typeface="Noto Sans SC"/>
              </a:rPr>
              <a:t>大模型的“基础教育”，通过海量无标注数据训练，为模型构建通用的语言理解与生成能力，是智能涌现的基石。</a:t>
            </a:r>
            <a:endParaRPr lang="en-US" sz="1100"/>
          </a:p>
        </p:txBody>
      </p:sp>
      <p:sp>
        <p:nvSpPr>
          <p:cNvPr id="9" name="AutoShape 9"/>
          <p:cNvSpPr/>
          <p:nvPr/>
        </p:nvSpPr>
        <p:spPr>
          <a:xfrm>
            <a:off x="4394200" y="1651000"/>
            <a:ext cx="3378200" cy="2095500"/>
          </a:xfrm>
          <a:prstGeom prst="roundRect">
            <a:avLst>
              <a:gd name="adj" fmla="val 0"/>
            </a:avLst>
          </a:prstGeom>
          <a:solidFill>
            <a:srgbClr val="0052FF">
              <a:alpha val="5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sp>
        <p:nvSpPr>
          <p:cNvPr id="10" name="AutoShape 10"/>
          <p:cNvSpPr/>
          <p:nvPr/>
        </p:nvSpPr>
        <p:spPr>
          <a:xfrm>
            <a:off x="4394200" y="1651000"/>
            <a:ext cx="50800" cy="2095500"/>
          </a:xfrm>
          <a:prstGeom prst="roundRect">
            <a:avLst>
              <a:gd name="adj" fmla="val 0"/>
            </a:avLst>
          </a:prstGeom>
          <a:solidFill>
            <a:srgbClr val="0052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4597400" y="1841500"/>
            <a:ext cx="304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M2 自监督学习</a:t>
            </a:r>
            <a:r>
              <a:rPr lang="en-US" sz="1600" b="0" i="0" u="none" strike="noStrike">
                <a:solidFill>
                  <a:srgbClr val="1F2329"/>
                </a:solidFill>
                <a:latin typeface="Noto Sans SC"/>
                <a:ea typeface="Noto Sans SC"/>
                <a:cs typeface="Noto Sans SC"/>
                <a:sym typeface="Noto Sans SC"/>
              </a:rPr>
              <a:t> </a:t>
            </a:r>
            <a:r>
              <a:rPr lang="en-US" sz="1400" b="0" i="0" u="none" strike="noStrike">
                <a:solidFill>
                  <a:srgbClr val="6B7280"/>
                </a:solidFill>
                <a:latin typeface="Noto Sans SC"/>
                <a:ea typeface="Noto Sans SC"/>
                <a:cs typeface="Noto Sans SC"/>
                <a:sym typeface="Noto Sans SC"/>
              </a:rPr>
              <a:t>| 15分钟</a:t>
            </a:r>
            <a:endParaRPr lang="en-US" sz="1100"/>
          </a:p>
        </p:txBody>
      </p:sp>
      <p:sp>
        <p:nvSpPr>
          <p:cNvPr id="12" name="AutoShape 12"/>
          <p:cNvSpPr/>
          <p:nvPr/>
        </p:nvSpPr>
        <p:spPr>
          <a:xfrm>
            <a:off x="4597400" y="2413000"/>
            <a:ext cx="29718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Noto Sans SC"/>
                <a:ea typeface="Noto Sans SC"/>
                <a:cs typeface="Noto Sans SC"/>
                <a:sym typeface="Noto Sans SC"/>
              </a:rPr>
              <a:t>揭秘大规模“完形填空”的奥秘，让模型在自我监督中学习语言规律，从海量文本中自动挖掘特征与关联。</a:t>
            </a:r>
            <a:endParaRPr lang="en-US" sz="1100"/>
          </a:p>
        </p:txBody>
      </p:sp>
      <p:sp>
        <p:nvSpPr>
          <p:cNvPr id="13" name="AutoShape 13"/>
          <p:cNvSpPr/>
          <p:nvPr/>
        </p:nvSpPr>
        <p:spPr>
          <a:xfrm>
            <a:off x="8026400" y="1651000"/>
            <a:ext cx="3378200" cy="2095500"/>
          </a:xfrm>
          <a:prstGeom prst="roundRect">
            <a:avLst>
              <a:gd name="adj" fmla="val 0"/>
            </a:avLst>
          </a:prstGeom>
          <a:solidFill>
            <a:srgbClr val="0052FF">
              <a:alpha val="5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sp>
        <p:nvSpPr>
          <p:cNvPr id="14" name="AutoShape 14"/>
          <p:cNvSpPr/>
          <p:nvPr/>
        </p:nvSpPr>
        <p:spPr>
          <a:xfrm>
            <a:off x="8026400" y="1651000"/>
            <a:ext cx="50800" cy="2095500"/>
          </a:xfrm>
          <a:prstGeom prst="roundRect">
            <a:avLst>
              <a:gd name="adj" fmla="val 0"/>
            </a:avLst>
          </a:prstGeom>
          <a:solidFill>
            <a:srgbClr val="0052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8229600" y="1841500"/>
            <a:ext cx="304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M3 涌现能力</a:t>
            </a:r>
            <a:r>
              <a:rPr lang="en-US" sz="1600" b="0" i="0" u="none" strike="noStrike">
                <a:solidFill>
                  <a:srgbClr val="1F2329"/>
                </a:solidFill>
                <a:latin typeface="Noto Sans SC"/>
                <a:ea typeface="Noto Sans SC"/>
                <a:cs typeface="Noto Sans SC"/>
                <a:sym typeface="Noto Sans SC"/>
              </a:rPr>
              <a:t> </a:t>
            </a:r>
            <a:r>
              <a:rPr lang="en-US" sz="1400" b="0" i="0" u="none" strike="noStrike">
                <a:solidFill>
                  <a:srgbClr val="6B7280"/>
                </a:solidFill>
                <a:latin typeface="Noto Sans SC"/>
                <a:ea typeface="Noto Sans SC"/>
                <a:cs typeface="Noto Sans SC"/>
                <a:sym typeface="Noto Sans SC"/>
              </a:rPr>
              <a:t>| 12分钟</a:t>
            </a:r>
            <a:endParaRPr lang="en-US" sz="1100"/>
          </a:p>
        </p:txBody>
      </p:sp>
      <p:sp>
        <p:nvSpPr>
          <p:cNvPr id="16" name="AutoShape 16"/>
          <p:cNvSpPr/>
          <p:nvPr/>
        </p:nvSpPr>
        <p:spPr>
          <a:xfrm>
            <a:off x="8229600" y="2413000"/>
            <a:ext cx="29718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Noto Sans SC"/>
                <a:ea typeface="Noto Sans SC"/>
                <a:cs typeface="Noto Sans SC"/>
                <a:sym typeface="Noto Sans SC"/>
              </a:rPr>
              <a:t>见证规模带来的“魔法”时刻，当模型参数量与数据量突破临界值时，涌现出推理、创作等意想不到的智能特性。</a:t>
            </a:r>
            <a:endParaRPr lang="en-US" sz="1100"/>
          </a:p>
        </p:txBody>
      </p:sp>
      <p:sp>
        <p:nvSpPr>
          <p:cNvPr id="17" name="AutoShape 17"/>
          <p:cNvSpPr/>
          <p:nvPr/>
        </p:nvSpPr>
        <p:spPr>
          <a:xfrm>
            <a:off x="762000" y="4064000"/>
            <a:ext cx="3378200" cy="2095500"/>
          </a:xfrm>
          <a:prstGeom prst="roundRect">
            <a:avLst>
              <a:gd name="adj" fmla="val 0"/>
            </a:avLst>
          </a:prstGeom>
          <a:solidFill>
            <a:srgbClr val="0052FF">
              <a:alpha val="5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sp>
        <p:nvSpPr>
          <p:cNvPr id="18" name="AutoShape 18"/>
          <p:cNvSpPr/>
          <p:nvPr/>
        </p:nvSpPr>
        <p:spPr>
          <a:xfrm>
            <a:off x="762000" y="4064000"/>
            <a:ext cx="50800" cy="2095500"/>
          </a:xfrm>
          <a:prstGeom prst="roundRect">
            <a:avLst>
              <a:gd name="adj" fmla="val 0"/>
            </a:avLst>
          </a:prstGeom>
          <a:solidFill>
            <a:srgbClr val="0052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19" name="AutoShape 19"/>
          <p:cNvSpPr/>
          <p:nvPr/>
        </p:nvSpPr>
        <p:spPr>
          <a:xfrm>
            <a:off x="965200" y="4254500"/>
            <a:ext cx="304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M4 知识截止与幻觉</a:t>
            </a:r>
            <a:r>
              <a:rPr lang="en-US" sz="1600" b="0" i="0" u="none" strike="noStrike">
                <a:solidFill>
                  <a:srgbClr val="1F2329"/>
                </a:solidFill>
                <a:latin typeface="Noto Sans SC"/>
                <a:ea typeface="Noto Sans SC"/>
                <a:cs typeface="Noto Sans SC"/>
                <a:sym typeface="Noto Sans SC"/>
              </a:rPr>
              <a:t> </a:t>
            </a:r>
            <a:r>
              <a:rPr lang="en-US" sz="1400" b="0" i="0" u="none" strike="noStrike">
                <a:solidFill>
                  <a:srgbClr val="6B7280"/>
                </a:solidFill>
                <a:latin typeface="Noto Sans SC"/>
                <a:ea typeface="Noto Sans SC"/>
                <a:cs typeface="Noto Sans SC"/>
                <a:sym typeface="Noto Sans SC"/>
              </a:rPr>
              <a:t>| 13分钟</a:t>
            </a:r>
            <a:endParaRPr lang="en-US" sz="1100"/>
          </a:p>
        </p:txBody>
      </p:sp>
      <p:sp>
        <p:nvSpPr>
          <p:cNvPr id="20" name="AutoShape 20"/>
          <p:cNvSpPr/>
          <p:nvPr/>
        </p:nvSpPr>
        <p:spPr>
          <a:xfrm>
            <a:off x="965200" y="4826000"/>
            <a:ext cx="29718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Noto Sans SC"/>
                <a:ea typeface="Noto Sans SC"/>
                <a:cs typeface="Noto Sans SC"/>
                <a:sym typeface="Noto Sans SC"/>
              </a:rPr>
              <a:t>剖析模型的“知识边界”与常见“小毛病”，理解其训练数据的时间窗口限制，以及生成内容中可能出现的事实性偏差。</a:t>
            </a:r>
            <a:endParaRPr lang="en-US" sz="1100"/>
          </a:p>
        </p:txBody>
      </p:sp>
      <p:sp>
        <p:nvSpPr>
          <p:cNvPr id="21" name="AutoShape 21"/>
          <p:cNvSpPr/>
          <p:nvPr/>
        </p:nvSpPr>
        <p:spPr>
          <a:xfrm>
            <a:off x="4394200" y="4064000"/>
            <a:ext cx="3378200" cy="2095500"/>
          </a:xfrm>
          <a:prstGeom prst="roundRect">
            <a:avLst>
              <a:gd name="adj" fmla="val 0"/>
            </a:avLst>
          </a:prstGeom>
          <a:solidFill>
            <a:srgbClr val="0052FF">
              <a:alpha val="5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sp>
        <p:nvSpPr>
          <p:cNvPr id="22" name="AutoShape 22"/>
          <p:cNvSpPr/>
          <p:nvPr/>
        </p:nvSpPr>
        <p:spPr>
          <a:xfrm>
            <a:off x="4394200" y="4064000"/>
            <a:ext cx="50800" cy="2095500"/>
          </a:xfrm>
          <a:prstGeom prst="roundRect">
            <a:avLst>
              <a:gd name="adj" fmla="val 0"/>
            </a:avLst>
          </a:prstGeom>
          <a:solidFill>
            <a:srgbClr val="0052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23" name="AutoShape 23"/>
          <p:cNvSpPr/>
          <p:nvPr/>
        </p:nvSpPr>
        <p:spPr>
          <a:xfrm>
            <a:off x="4597400" y="4254500"/>
            <a:ext cx="304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M5 后训练SFT</a:t>
            </a:r>
            <a:r>
              <a:rPr lang="en-US" sz="1600" b="0" i="0" u="none" strike="noStrike">
                <a:solidFill>
                  <a:srgbClr val="1F2329"/>
                </a:solidFill>
                <a:latin typeface="Noto Sans SC"/>
                <a:ea typeface="Noto Sans SC"/>
                <a:cs typeface="Noto Sans SC"/>
                <a:sym typeface="Noto Sans SC"/>
              </a:rPr>
              <a:t> </a:t>
            </a:r>
            <a:r>
              <a:rPr lang="en-US" sz="1400" b="0" i="0" u="none" strike="noStrike">
                <a:solidFill>
                  <a:srgbClr val="6B7280"/>
                </a:solidFill>
                <a:latin typeface="Noto Sans SC"/>
                <a:ea typeface="Noto Sans SC"/>
                <a:cs typeface="Noto Sans SC"/>
                <a:sym typeface="Noto Sans SC"/>
              </a:rPr>
              <a:t>| 15分钟</a:t>
            </a:r>
            <a:endParaRPr lang="en-US" sz="1100"/>
          </a:p>
        </p:txBody>
      </p:sp>
      <p:sp>
        <p:nvSpPr>
          <p:cNvPr id="24" name="AutoShape 24"/>
          <p:cNvSpPr/>
          <p:nvPr/>
        </p:nvSpPr>
        <p:spPr>
          <a:xfrm>
            <a:off x="4597400" y="4826000"/>
            <a:ext cx="29718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Noto Sans SC"/>
                <a:ea typeface="Noto Sans SC"/>
                <a:cs typeface="Noto Sans SC"/>
                <a:sym typeface="Noto Sans SC"/>
              </a:rPr>
              <a:t>大模型的“岗前培训”，通过监督微调（SFT）让模型学会遵循人类指令，对齐人类的意图、价值观与使用习惯。</a:t>
            </a:r>
            <a:endParaRPr lang="en-US" sz="1100"/>
          </a:p>
        </p:txBody>
      </p:sp>
      <p:sp>
        <p:nvSpPr>
          <p:cNvPr id="25" name="AutoShape 25"/>
          <p:cNvSpPr/>
          <p:nvPr/>
        </p:nvSpPr>
        <p:spPr>
          <a:xfrm>
            <a:off x="8026400" y="4064000"/>
            <a:ext cx="3378200" cy="2095500"/>
          </a:xfrm>
          <a:prstGeom prst="roundRect">
            <a:avLst>
              <a:gd name="adj" fmla="val 0"/>
            </a:avLst>
          </a:prstGeom>
          <a:solidFill>
            <a:srgbClr val="0052FF">
              <a:alpha val="5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sp>
        <p:nvSpPr>
          <p:cNvPr id="26" name="AutoShape 26"/>
          <p:cNvSpPr/>
          <p:nvPr/>
        </p:nvSpPr>
        <p:spPr>
          <a:xfrm>
            <a:off x="8026400" y="4064000"/>
            <a:ext cx="50800" cy="2095500"/>
          </a:xfrm>
          <a:prstGeom prst="roundRect">
            <a:avLst>
              <a:gd name="adj" fmla="val 0"/>
            </a:avLst>
          </a:prstGeom>
          <a:solidFill>
            <a:srgbClr val="0052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27" name="AutoShape 27"/>
          <p:cNvSpPr/>
          <p:nvPr/>
        </p:nvSpPr>
        <p:spPr>
          <a:xfrm>
            <a:off x="8229600" y="4254500"/>
            <a:ext cx="304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M6 SFT数据质量</a:t>
            </a:r>
            <a:r>
              <a:rPr lang="en-US" sz="1600" b="0" i="0" u="none" strike="noStrike">
                <a:solidFill>
                  <a:srgbClr val="1F2329"/>
                </a:solidFill>
                <a:latin typeface="Noto Sans SC"/>
                <a:ea typeface="Noto Sans SC"/>
                <a:cs typeface="Noto Sans SC"/>
                <a:sym typeface="Noto Sans SC"/>
              </a:rPr>
              <a:t> </a:t>
            </a:r>
            <a:r>
              <a:rPr lang="en-US" sz="1400" b="0" i="0" u="none" strike="noStrike">
                <a:solidFill>
                  <a:srgbClr val="6B7280"/>
                </a:solidFill>
                <a:latin typeface="Noto Sans SC"/>
                <a:ea typeface="Noto Sans SC"/>
                <a:cs typeface="Noto Sans SC"/>
                <a:sym typeface="Noto Sans SC"/>
              </a:rPr>
              <a:t>| 10分钟</a:t>
            </a:r>
            <a:endParaRPr lang="en-US" sz="1100"/>
          </a:p>
        </p:txBody>
      </p:sp>
      <p:sp>
        <p:nvSpPr>
          <p:cNvPr id="28" name="AutoShape 28"/>
          <p:cNvSpPr/>
          <p:nvPr/>
        </p:nvSpPr>
        <p:spPr>
          <a:xfrm>
            <a:off x="8229600" y="4826000"/>
            <a:ext cx="29718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374151"/>
                </a:solidFill>
                <a:latin typeface="Noto Sans SC"/>
                <a:ea typeface="Noto Sans SC"/>
                <a:cs typeface="Noto Sans SC"/>
                <a:sym typeface="Noto Sans SC"/>
              </a:rPr>
              <a:t>探讨“教材”的重要性，优质、多样且高质量的微调数据是模型表现的关键，直接决定了模型的安全性与可用性。</a:t>
            </a:r>
            <a:endParaRPr lang="en-US" sz="11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0052FF">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35000" y="5080000"/>
            <a:ext cx="2540000" cy="2540000"/>
          </a:xfrm>
          <a:prstGeom prst="ellipse">
            <a:avLst/>
          </a:prstGeom>
          <a:solidFill>
            <a:srgbClr val="0052FF">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Noto Sans SC"/>
                <a:ea typeface="Noto Sans SC"/>
                <a:cs typeface="Noto Sans SC"/>
                <a:sym typeface="Noto Sans SC"/>
              </a:rPr>
              <a:t>M1: 预训练 —— 大模型的“基础教育”</a:t>
            </a:r>
            <a:endParaRPr lang="en-US" sz="1100"/>
          </a:p>
        </p:txBody>
      </p:sp>
      <p:sp>
        <p:nvSpPr>
          <p:cNvPr id="5" name="AutoShape 5"/>
          <p:cNvSpPr/>
          <p:nvPr/>
        </p:nvSpPr>
        <p:spPr>
          <a:xfrm>
            <a:off x="762000" y="1587500"/>
            <a:ext cx="50800" cy="762000"/>
          </a:xfrm>
          <a:prstGeom prst="roundRect">
            <a:avLst>
              <a:gd name="adj" fmla="val 0"/>
            </a:avLst>
          </a:prstGeom>
          <a:solidFill>
            <a:srgbClr val="0052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1016000" y="1549400"/>
            <a:ext cx="10414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600" b="1" i="0" u="none" strike="noStrike">
                <a:solidFill>
                  <a:srgbClr val="0052FF"/>
                </a:solidFill>
                <a:latin typeface="Noto Sans SC"/>
                <a:ea typeface="Noto Sans SC"/>
                <a:cs typeface="Noto Sans SC"/>
                <a:sym typeface="Noto Sans SC"/>
              </a:rPr>
              <a:t>什么是预训练？</a:t>
            </a:r>
            <a:r>
              <a:rPr lang="en-US" sz="1600" b="0" i="0" u="none" strike="noStrike">
                <a:solidFill>
                  <a:srgbClr val="1F2329"/>
                </a:solidFill>
                <a:latin typeface="Noto Sans SC"/>
                <a:ea typeface="Noto Sans SC"/>
                <a:cs typeface="Noto Sans SC"/>
                <a:sym typeface="Noto Sans SC"/>
              </a:rPr>
              <a:t> </a:t>
            </a:r>
            <a:r>
              <a:rPr lang="en-US" sz="1500" b="0" i="0" u="none" strike="noStrike">
                <a:solidFill>
                  <a:srgbClr val="4B5563"/>
                </a:solidFill>
                <a:latin typeface="Noto Sans SC"/>
                <a:ea typeface="Noto Sans SC"/>
                <a:cs typeface="Noto Sans SC"/>
                <a:sym typeface="Noto Sans SC"/>
              </a:rPr>
              <a:t>它是大模型正式服务用户前的基石阶段。系统将互联网中海量的网页、书籍、论文等文本数据作为“养料”，让模型从中汲取语言模式与知识养分，如同人类的基础教育，为后续的智能表现打下坚实基础。</a:t>
            </a:r>
            <a:endParaRPr lang="en-US" sz="1100"/>
          </a:p>
        </p:txBody>
      </p:sp>
      <p:sp>
        <p:nvSpPr>
          <p:cNvPr id="7" name="AutoShape 7"/>
          <p:cNvSpPr/>
          <p:nvPr/>
        </p:nvSpPr>
        <p:spPr>
          <a:xfrm>
            <a:off x="762000" y="2794000"/>
            <a:ext cx="1066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1F2937"/>
                </a:solidFill>
                <a:latin typeface="Noto Sans SC"/>
                <a:ea typeface="Noto Sans SC"/>
                <a:cs typeface="Noto Sans SC"/>
                <a:sym typeface="Noto Sans SC"/>
              </a:rPr>
              <a:t>01 / 核心目标：打造通用智能基座</a:t>
            </a:r>
            <a:endParaRPr lang="en-US" sz="1100"/>
          </a:p>
        </p:txBody>
      </p:sp>
      <p:sp>
        <p:nvSpPr>
          <p:cNvPr id="8" name="AutoShape 8"/>
          <p:cNvSpPr/>
          <p:nvPr/>
        </p:nvSpPr>
        <p:spPr>
          <a:xfrm>
            <a:off x="762000" y="3302000"/>
            <a:ext cx="3378200" cy="1397000"/>
          </a:xfrm>
          <a:prstGeom prst="roundRect">
            <a:avLst>
              <a:gd name="adj" fmla="val 0"/>
            </a:avLst>
          </a:prstGeom>
          <a:solidFill>
            <a:srgbClr val="F0F5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65200" y="3492500"/>
            <a:ext cx="355600" cy="355600"/>
          </a:xfrm>
          <a:prstGeom prst="rect">
            <a:avLst/>
          </a:prstGeom>
        </p:spPr>
      </p:pic>
      <p:sp>
        <p:nvSpPr>
          <p:cNvPr id="10" name="AutoShape 10"/>
          <p:cNvSpPr/>
          <p:nvPr/>
        </p:nvSpPr>
        <p:spPr>
          <a:xfrm>
            <a:off x="1397000" y="3454400"/>
            <a:ext cx="2667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学习语言规律</a:t>
            </a:r>
            <a:endParaRPr lang="en-US" sz="1100"/>
          </a:p>
          <a:p>
            <a:pPr marL="0" indent="0" algn="l">
              <a:lnSpc>
                <a:spcPct val="108000"/>
              </a:lnSpc>
            </a:pPr>
            <a:r>
              <a:rPr lang="en-US" sz="1300" b="0" i="0" u="none" strike="noStrike">
                <a:solidFill>
                  <a:srgbClr val="6B7280"/>
                </a:solidFill>
                <a:latin typeface="Noto Sans SC"/>
                <a:ea typeface="Noto Sans SC"/>
                <a:cs typeface="Noto Sans SC"/>
                <a:sym typeface="Noto Sans SC"/>
              </a:rPr>
              <a:t>深入理解词汇关联、语法结构与上下文逻辑，掌握人类语言的底层表达规则。</a:t>
            </a:r>
            <a:endParaRPr lang="en-US" sz="1300" b="0" i="0" u="none" strike="noStrike">
              <a:solidFill>
                <a:srgbClr val="6B7280"/>
              </a:solidFill>
              <a:latin typeface="Noto Sans SC"/>
              <a:ea typeface="Noto Sans SC"/>
              <a:cs typeface="Noto Sans SC"/>
              <a:sym typeface="Noto Sans SC"/>
            </a:endParaRPr>
          </a:p>
        </p:txBody>
      </p:sp>
      <p:sp>
        <p:nvSpPr>
          <p:cNvPr id="11" name="AutoShape 11"/>
          <p:cNvSpPr/>
          <p:nvPr/>
        </p:nvSpPr>
        <p:spPr>
          <a:xfrm>
            <a:off x="4406900" y="3302000"/>
            <a:ext cx="3378200" cy="1397000"/>
          </a:xfrm>
          <a:prstGeom prst="roundRect">
            <a:avLst>
              <a:gd name="adj" fmla="val 0"/>
            </a:avLst>
          </a:prstGeom>
          <a:solidFill>
            <a:srgbClr val="F0F5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10100" y="3492500"/>
            <a:ext cx="355600" cy="355600"/>
          </a:xfrm>
          <a:prstGeom prst="rect">
            <a:avLst/>
          </a:prstGeom>
        </p:spPr>
      </p:pic>
      <p:sp>
        <p:nvSpPr>
          <p:cNvPr id="13" name="AutoShape 13"/>
          <p:cNvSpPr/>
          <p:nvPr/>
        </p:nvSpPr>
        <p:spPr>
          <a:xfrm>
            <a:off x="5041900" y="3454400"/>
            <a:ext cx="2667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构建知识基础</a:t>
            </a:r>
            <a:endParaRPr lang="en-US" sz="1100"/>
          </a:p>
          <a:p>
            <a:pPr marL="0" indent="0" algn="l">
              <a:lnSpc>
                <a:spcPct val="108000"/>
              </a:lnSpc>
            </a:pPr>
            <a:r>
              <a:rPr lang="en-US" sz="1300" b="0" i="0" u="none" strike="noStrike">
                <a:solidFill>
                  <a:srgbClr val="6B7280"/>
                </a:solidFill>
                <a:latin typeface="Noto Sans SC"/>
                <a:ea typeface="Noto Sans SC"/>
                <a:cs typeface="Noto Sans SC"/>
                <a:sym typeface="Noto Sans SC"/>
              </a:rPr>
              <a:t>吸纳海量事实、概念与常识，建立跨学科的知识图谱，成为博学的“通识者”。</a:t>
            </a:r>
            <a:endParaRPr lang="en-US" sz="1300" b="0" i="0" u="none" strike="noStrike">
              <a:solidFill>
                <a:srgbClr val="6B7280"/>
              </a:solidFill>
              <a:latin typeface="Noto Sans SC"/>
              <a:ea typeface="Noto Sans SC"/>
              <a:cs typeface="Noto Sans SC"/>
              <a:sym typeface="Noto Sans SC"/>
            </a:endParaRPr>
          </a:p>
        </p:txBody>
      </p:sp>
      <p:sp>
        <p:nvSpPr>
          <p:cNvPr id="14" name="AutoShape 14"/>
          <p:cNvSpPr/>
          <p:nvPr/>
        </p:nvSpPr>
        <p:spPr>
          <a:xfrm>
            <a:off x="8051800" y="3302000"/>
            <a:ext cx="3378200" cy="1397000"/>
          </a:xfrm>
          <a:prstGeom prst="roundRect">
            <a:avLst>
              <a:gd name="adj" fmla="val 0"/>
            </a:avLst>
          </a:prstGeom>
          <a:solidFill>
            <a:srgbClr val="F0F5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55000" y="3492500"/>
            <a:ext cx="355600" cy="355600"/>
          </a:xfrm>
          <a:prstGeom prst="rect">
            <a:avLst/>
          </a:prstGeom>
        </p:spPr>
      </p:pic>
      <p:sp>
        <p:nvSpPr>
          <p:cNvPr id="16" name="AutoShape 16"/>
          <p:cNvSpPr/>
          <p:nvPr/>
        </p:nvSpPr>
        <p:spPr>
          <a:xfrm>
            <a:off x="8686800" y="3454400"/>
            <a:ext cx="2667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形成通用能力</a:t>
            </a:r>
            <a:endParaRPr lang="en-US" sz="1100"/>
          </a:p>
          <a:p>
            <a:pPr marL="0" indent="0" algn="l">
              <a:lnSpc>
                <a:spcPct val="108000"/>
              </a:lnSpc>
            </a:pPr>
            <a:r>
              <a:rPr lang="en-US" sz="1300" b="0" i="0" u="none" strike="noStrike">
                <a:solidFill>
                  <a:srgbClr val="6B7280"/>
                </a:solidFill>
                <a:latin typeface="Noto Sans SC"/>
                <a:ea typeface="Noto Sans SC"/>
                <a:cs typeface="Noto Sans SC"/>
                <a:sym typeface="Noto Sans SC"/>
              </a:rPr>
              <a:t>培养广泛的通用智能，具备理解、推理与生成的基础潜能，适配各类下游任务。</a:t>
            </a:r>
            <a:endParaRPr lang="en-US" sz="1300" b="0" i="0" u="none" strike="noStrike">
              <a:solidFill>
                <a:srgbClr val="6B7280"/>
              </a:solidFill>
              <a:latin typeface="Noto Sans SC"/>
              <a:ea typeface="Noto Sans SC"/>
              <a:cs typeface="Noto Sans SC"/>
              <a:sym typeface="Noto Sans SC"/>
            </a:endParaRPr>
          </a:p>
        </p:txBody>
      </p:sp>
      <p:sp>
        <p:nvSpPr>
          <p:cNvPr id="17" name="AutoShape 17"/>
          <p:cNvSpPr/>
          <p:nvPr/>
        </p:nvSpPr>
        <p:spPr>
          <a:xfrm>
            <a:off x="762000" y="4889500"/>
            <a:ext cx="1066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1F2937"/>
                </a:solidFill>
                <a:latin typeface="Noto Sans SC"/>
                <a:ea typeface="Noto Sans SC"/>
                <a:cs typeface="Noto Sans SC"/>
                <a:sym typeface="Noto Sans SC"/>
              </a:rPr>
              <a:t>02 / 核心特点：规模化与通用性</a:t>
            </a:r>
            <a:endParaRPr lang="en-US" sz="1100"/>
          </a:p>
        </p:txBody>
      </p:sp>
      <p:sp>
        <p:nvSpPr>
          <p:cNvPr id="18" name="AutoShape 18"/>
          <p:cNvSpPr/>
          <p:nvPr/>
        </p:nvSpPr>
        <p:spPr>
          <a:xfrm>
            <a:off x="762000" y="5334000"/>
            <a:ext cx="3378200" cy="11430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pic>
        <p:nvPicPr>
          <p:cNvPr id="19" name="Picture 1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65200" y="5486400"/>
            <a:ext cx="304800" cy="304800"/>
          </a:xfrm>
          <a:prstGeom prst="rect">
            <a:avLst/>
          </a:prstGeom>
        </p:spPr>
      </p:pic>
      <p:sp>
        <p:nvSpPr>
          <p:cNvPr id="20" name="AutoShape 20"/>
          <p:cNvSpPr/>
          <p:nvPr/>
        </p:nvSpPr>
        <p:spPr>
          <a:xfrm>
            <a:off x="1397000" y="5461000"/>
            <a:ext cx="2667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1F2937"/>
                </a:solidFill>
                <a:latin typeface="Noto Sans SC"/>
                <a:ea typeface="Noto Sans SC"/>
                <a:cs typeface="Noto Sans SC"/>
                <a:sym typeface="Noto Sans SC"/>
              </a:rPr>
              <a:t>海量数据投喂</a:t>
            </a:r>
            <a:endParaRPr lang="en-US" sz="1100"/>
          </a:p>
          <a:p>
            <a:pPr marL="0" indent="0" algn="l">
              <a:lnSpc>
                <a:spcPct val="108000"/>
              </a:lnSpc>
            </a:pPr>
            <a:r>
              <a:rPr lang="en-US" sz="1300" b="0" i="0" u="none" strike="noStrike">
                <a:solidFill>
                  <a:srgbClr val="6B7280"/>
                </a:solidFill>
                <a:latin typeface="Noto Sans SC"/>
                <a:ea typeface="Noto Sans SC"/>
                <a:cs typeface="Noto Sans SC"/>
                <a:sym typeface="Noto Sans SC"/>
              </a:rPr>
              <a:t>以TB级互联网文本为食，数据规模空前庞大。</a:t>
            </a:r>
            <a:endParaRPr lang="en-US" sz="1300" b="0" i="0" u="none" strike="noStrike">
              <a:solidFill>
                <a:srgbClr val="6B7280"/>
              </a:solidFill>
              <a:latin typeface="Noto Sans SC"/>
              <a:ea typeface="Noto Sans SC"/>
              <a:cs typeface="Noto Sans SC"/>
              <a:sym typeface="Noto Sans SC"/>
            </a:endParaRPr>
          </a:p>
        </p:txBody>
      </p:sp>
      <p:sp>
        <p:nvSpPr>
          <p:cNvPr id="21" name="AutoShape 21"/>
          <p:cNvSpPr/>
          <p:nvPr/>
        </p:nvSpPr>
        <p:spPr>
          <a:xfrm>
            <a:off x="4406900" y="5334000"/>
            <a:ext cx="3378200" cy="11430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pic>
        <p:nvPicPr>
          <p:cNvPr id="22" name="Picture 2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610100" y="5486400"/>
            <a:ext cx="304800" cy="304800"/>
          </a:xfrm>
          <a:prstGeom prst="rect">
            <a:avLst/>
          </a:prstGeom>
        </p:spPr>
      </p:pic>
      <p:sp>
        <p:nvSpPr>
          <p:cNvPr id="23" name="AutoShape 23"/>
          <p:cNvSpPr/>
          <p:nvPr/>
        </p:nvSpPr>
        <p:spPr>
          <a:xfrm>
            <a:off x="5041900" y="5461000"/>
            <a:ext cx="2667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1F2937"/>
                </a:solidFill>
                <a:latin typeface="Noto Sans SC"/>
                <a:ea typeface="Noto Sans SC"/>
                <a:cs typeface="Noto Sans SC"/>
                <a:sym typeface="Noto Sans SC"/>
              </a:rPr>
              <a:t>算力成本高昂</a:t>
            </a:r>
            <a:endParaRPr lang="en-US" sz="1100"/>
          </a:p>
          <a:p>
            <a:pPr marL="0" indent="0" algn="l">
              <a:lnSpc>
                <a:spcPct val="108000"/>
              </a:lnSpc>
            </a:pPr>
            <a:r>
              <a:rPr lang="en-US" sz="1300" b="0" i="0" u="none" strike="noStrike">
                <a:solidFill>
                  <a:srgbClr val="6B7280"/>
                </a:solidFill>
                <a:latin typeface="Noto Sans SC"/>
                <a:ea typeface="Noto Sans SC"/>
                <a:cs typeface="Noto Sans SC"/>
                <a:sym typeface="Noto Sans SC"/>
              </a:rPr>
              <a:t>依赖大规模GPU集群，是训练中最昂贵的环节。</a:t>
            </a:r>
            <a:endParaRPr lang="en-US" sz="1300" b="0" i="0" u="none" strike="noStrike">
              <a:solidFill>
                <a:srgbClr val="6B7280"/>
              </a:solidFill>
              <a:latin typeface="Noto Sans SC"/>
              <a:ea typeface="Noto Sans SC"/>
              <a:cs typeface="Noto Sans SC"/>
              <a:sym typeface="Noto Sans SC"/>
            </a:endParaRPr>
          </a:p>
        </p:txBody>
      </p:sp>
      <p:sp>
        <p:nvSpPr>
          <p:cNvPr id="24" name="AutoShape 24"/>
          <p:cNvSpPr/>
          <p:nvPr/>
        </p:nvSpPr>
        <p:spPr>
          <a:xfrm>
            <a:off x="8051800" y="5334000"/>
            <a:ext cx="3378200" cy="11430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p>
        </p:txBody>
      </p:sp>
      <p:pic>
        <p:nvPicPr>
          <p:cNvPr id="25" name="Picture 25"/>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255000" y="5486400"/>
            <a:ext cx="304800" cy="304800"/>
          </a:xfrm>
          <a:prstGeom prst="rect">
            <a:avLst/>
          </a:prstGeom>
        </p:spPr>
      </p:pic>
      <p:sp>
        <p:nvSpPr>
          <p:cNvPr id="26" name="AutoShape 26"/>
          <p:cNvSpPr/>
          <p:nvPr/>
        </p:nvSpPr>
        <p:spPr>
          <a:xfrm>
            <a:off x="8686800" y="5461000"/>
            <a:ext cx="2667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1F2937"/>
                </a:solidFill>
                <a:latin typeface="Noto Sans SC"/>
                <a:ea typeface="Noto Sans SC"/>
                <a:cs typeface="Noto Sans SC"/>
                <a:sym typeface="Noto Sans SC"/>
              </a:rPr>
              <a:t>目标高度通用</a:t>
            </a:r>
            <a:endParaRPr lang="en-US" sz="1100"/>
          </a:p>
          <a:p>
            <a:pPr marL="0" indent="0" algn="l">
              <a:lnSpc>
                <a:spcPct val="108000"/>
              </a:lnSpc>
            </a:pPr>
            <a:r>
              <a:rPr lang="en-US" sz="1300" b="0" i="0" u="none" strike="noStrike">
                <a:solidFill>
                  <a:srgbClr val="6B7280"/>
                </a:solidFill>
                <a:latin typeface="Noto Sans SC"/>
                <a:ea typeface="Noto Sans SC"/>
                <a:cs typeface="Noto Sans SC"/>
                <a:sym typeface="Noto Sans SC"/>
              </a:rPr>
              <a:t>不针对特定任务，打造具备广泛适应性的底座。</a:t>
            </a:r>
            <a:endParaRPr lang="en-US" sz="1300" b="0" i="0" u="none" strike="noStrike">
              <a:solidFill>
                <a:srgbClr val="6B7280"/>
              </a:solidFill>
              <a:latin typeface="Noto Sans SC"/>
              <a:ea typeface="Noto Sans SC"/>
              <a:cs typeface="Noto Sans SC"/>
              <a:sym typeface="Noto Sans S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0160000" y="-1270000"/>
            <a:ext cx="3810000" cy="3810000"/>
          </a:xfrm>
          <a:prstGeom prst="ellipse">
            <a:avLst/>
          </a:prstGeom>
          <a:solidFill>
            <a:srgbClr val="0052FF">
              <a:alpha val="4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1016000" y="5080000"/>
            <a:ext cx="2540000" cy="2540000"/>
          </a:xfrm>
          <a:prstGeom prst="ellipse">
            <a:avLst/>
          </a:prstGeom>
          <a:solidFill>
            <a:srgbClr val="0052FF">
              <a:alpha val="4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Noto Sans SC"/>
                <a:ea typeface="Noto Sans SC"/>
                <a:cs typeface="Noto Sans SC"/>
                <a:sym typeface="Noto Sans SC"/>
              </a:rPr>
              <a:t>预训练的产物：一个“博览群书的续写器”</a:t>
            </a:r>
            <a:endParaRPr lang="en-US" sz="1100"/>
          </a:p>
        </p:txBody>
      </p:sp>
      <p:sp>
        <p:nvSpPr>
          <p:cNvPr id="5" name="AutoShape 5"/>
          <p:cNvSpPr/>
          <p:nvPr/>
        </p:nvSpPr>
        <p:spPr>
          <a:xfrm>
            <a:off x="762000" y="1778000"/>
            <a:ext cx="3429000" cy="4064000"/>
          </a:xfrm>
          <a:prstGeom prst="roundRect">
            <a:avLst>
              <a:gd name="adj" fmla="val 0"/>
            </a:avLst>
          </a:prstGeom>
          <a:solidFill>
            <a:srgbClr val="0052FF">
              <a:alpha val="6000"/>
            </a:srgbClr>
          </a:solidFill>
          <a:ln w="12700" cap="flat" cmpd="sng">
            <a:solidFill>
              <a:srgbClr val="0052FF">
                <a:alpha val="20000"/>
              </a:srgbClr>
            </a:solidFill>
            <a:prstDash val="solid"/>
            <a:round/>
          </a:ln>
        </p:spPr>
        <p:txBody>
          <a:bodyPr vert="horz" wrap="square" lIns="63500" tIns="63500" rIns="63500" bIns="63500" rtlCol="0" anchor="ctr"/>
          <a:lstStyle/>
          <a:p>
            <a:pPr algn="ctr">
              <a:defRPr/>
            </a:pPr>
          </a:p>
        </p:txBody>
      </p:sp>
      <p:sp>
        <p:nvSpPr>
          <p:cNvPr id="6" name="AutoShape 6"/>
          <p:cNvSpPr/>
          <p:nvPr/>
        </p:nvSpPr>
        <p:spPr>
          <a:xfrm>
            <a:off x="952500" y="2032000"/>
            <a:ext cx="304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01 核心能力：多维感知</a:t>
            </a:r>
            <a:endParaRPr lang="en-US" sz="1100"/>
          </a:p>
        </p:txBody>
      </p:sp>
      <p:cxnSp>
        <p:nvCxnSpPr>
          <p:cNvPr id="7" name="Connector 7"/>
          <p:cNvCxnSpPr/>
          <p:nvPr/>
        </p:nvCxnSpPr>
        <p:spPr>
          <a:xfrm rot="-14323">
            <a:off x="952513" y="2597150"/>
            <a:ext cx="3048000" cy="12700"/>
          </a:xfrm>
          <a:prstGeom prst="straightConnector1">
            <a:avLst/>
          </a:prstGeom>
          <a:solidFill>
            <a:srgbClr val="DEE0E3">
              <a:alpha val="100000"/>
            </a:srgbClr>
          </a:solidFill>
          <a:ln w="12700" cap="flat" cmpd="sng">
            <a:solidFill>
              <a:srgbClr val="0052FF">
                <a:alpha val="15000"/>
              </a:srgbClr>
            </a:solidFill>
            <a:prstDash val="solid"/>
            <a:round/>
            <a:headEnd type="none" w="med" len="med"/>
            <a:tailEnd type="none" w="med" len="med"/>
          </a:ln>
        </p:spPr>
      </p:cxnSp>
      <p:pic>
        <p:nvPicPr>
          <p:cNvPr id="8" name="Picture 8"/>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52500" y="2857500"/>
            <a:ext cx="254000" cy="254000"/>
          </a:xfrm>
          <a:prstGeom prst="rect">
            <a:avLst/>
          </a:prstGeom>
        </p:spPr>
      </p:pic>
      <p:sp>
        <p:nvSpPr>
          <p:cNvPr id="9" name="AutoShape 9"/>
          <p:cNvSpPr/>
          <p:nvPr/>
        </p:nvSpPr>
        <p:spPr>
          <a:xfrm>
            <a:off x="1270000" y="2819400"/>
            <a:ext cx="2794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374151"/>
                </a:solidFill>
                <a:latin typeface="Noto Sans SC"/>
                <a:ea typeface="Noto Sans SC"/>
                <a:cs typeface="Noto Sans SC"/>
                <a:sym typeface="Noto Sans SC"/>
              </a:rPr>
              <a:t>语言理解</a:t>
            </a:r>
            <a:endParaRPr lang="en-US" sz="1100"/>
          </a:p>
          <a:p>
            <a:pPr marL="0" indent="0" algn="l">
              <a:lnSpc>
                <a:spcPct val="125000"/>
              </a:lnSpc>
            </a:pPr>
            <a:r>
              <a:rPr lang="en-US" sz="1300" b="0" i="0" u="none" strike="noStrike">
                <a:solidFill>
                  <a:srgbClr val="6B7280"/>
                </a:solidFill>
                <a:latin typeface="Noto Sans SC"/>
                <a:ea typeface="Noto Sans SC"/>
                <a:cs typeface="Noto Sans SC"/>
                <a:sym typeface="Noto Sans SC"/>
              </a:rPr>
              <a:t>精准解析复杂句式与深层语义，构建基础认知框架。</a:t>
            </a:r>
            <a:endParaRPr lang="en-US" sz="1300" b="0" i="0" u="none" strike="noStrike">
              <a:solidFill>
                <a:srgbClr val="6B7280"/>
              </a:solidFill>
              <a:latin typeface="Noto Sans SC"/>
              <a:ea typeface="Noto Sans SC"/>
              <a:cs typeface="Noto Sans SC"/>
              <a:sym typeface="Noto Sans SC"/>
            </a:endParaRP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2500" y="3556000"/>
            <a:ext cx="254000" cy="254000"/>
          </a:xfrm>
          <a:prstGeom prst="rect">
            <a:avLst/>
          </a:prstGeom>
        </p:spPr>
      </p:pic>
      <p:sp>
        <p:nvSpPr>
          <p:cNvPr id="11" name="AutoShape 11"/>
          <p:cNvSpPr/>
          <p:nvPr/>
        </p:nvSpPr>
        <p:spPr>
          <a:xfrm>
            <a:off x="1270000" y="3517900"/>
            <a:ext cx="2794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374151"/>
                </a:solidFill>
                <a:latin typeface="Noto Sans SC"/>
                <a:ea typeface="Noto Sans SC"/>
                <a:cs typeface="Noto Sans SC"/>
                <a:sym typeface="Noto Sans SC"/>
              </a:rPr>
              <a:t>常识推断</a:t>
            </a:r>
            <a:endParaRPr lang="en-US" sz="1100"/>
          </a:p>
          <a:p>
            <a:pPr marL="0" indent="0" algn="l">
              <a:lnSpc>
                <a:spcPct val="125000"/>
              </a:lnSpc>
            </a:pPr>
            <a:r>
              <a:rPr lang="en-US" sz="1300" b="0" i="0" u="none" strike="noStrike">
                <a:solidFill>
                  <a:srgbClr val="6B7280"/>
                </a:solidFill>
                <a:latin typeface="Noto Sans SC"/>
                <a:ea typeface="Noto Sans SC"/>
                <a:cs typeface="Noto Sans SC"/>
                <a:sym typeface="Noto Sans SC"/>
              </a:rPr>
              <a:t>基于上下文逻辑，合理推导情节发展与隐含信息。</a:t>
            </a:r>
            <a:endParaRPr lang="en-US" sz="1300" b="0" i="0" u="none" strike="noStrike">
              <a:solidFill>
                <a:srgbClr val="6B7280"/>
              </a:solidFill>
              <a:latin typeface="Noto Sans SC"/>
              <a:ea typeface="Noto Sans SC"/>
              <a:cs typeface="Noto Sans SC"/>
              <a:sym typeface="Noto Sans SC"/>
            </a:endParaRPr>
          </a:p>
        </p:txBody>
      </p:sp>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52500" y="4254500"/>
            <a:ext cx="254000" cy="254000"/>
          </a:xfrm>
          <a:prstGeom prst="rect">
            <a:avLst/>
          </a:prstGeom>
        </p:spPr>
      </p:pic>
      <p:sp>
        <p:nvSpPr>
          <p:cNvPr id="13" name="AutoShape 13"/>
          <p:cNvSpPr/>
          <p:nvPr/>
        </p:nvSpPr>
        <p:spPr>
          <a:xfrm>
            <a:off x="1270000" y="4216400"/>
            <a:ext cx="2794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374151"/>
                </a:solidFill>
                <a:latin typeface="Noto Sans SC"/>
                <a:ea typeface="Noto Sans SC"/>
                <a:cs typeface="Noto Sans SC"/>
                <a:sym typeface="Noto Sans SC"/>
              </a:rPr>
              <a:t>写作改写</a:t>
            </a:r>
            <a:endParaRPr lang="en-US" sz="1100"/>
          </a:p>
          <a:p>
            <a:pPr marL="0" indent="0" algn="l">
              <a:lnSpc>
                <a:spcPct val="125000"/>
              </a:lnSpc>
            </a:pPr>
            <a:r>
              <a:rPr lang="en-US" sz="1300" b="0" i="0" u="none" strike="noStrike">
                <a:solidFill>
                  <a:srgbClr val="6B7280"/>
                </a:solidFill>
                <a:latin typeface="Noto Sans SC"/>
                <a:ea typeface="Noto Sans SC"/>
                <a:cs typeface="Noto Sans SC"/>
                <a:sym typeface="Noto Sans SC"/>
              </a:rPr>
              <a:t>灵活扩写、润色文本，适配多样的表达风格需求。</a:t>
            </a:r>
            <a:endParaRPr lang="en-US" sz="1300" b="0" i="0" u="none" strike="noStrike">
              <a:solidFill>
                <a:srgbClr val="6B7280"/>
              </a:solidFill>
              <a:latin typeface="Noto Sans SC"/>
              <a:ea typeface="Noto Sans SC"/>
              <a:cs typeface="Noto Sans SC"/>
              <a:sym typeface="Noto Sans SC"/>
            </a:endParaRPr>
          </a:p>
        </p:txBody>
      </p:sp>
      <p:pic>
        <p:nvPicPr>
          <p:cNvPr id="14" name="Picture 1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52500" y="4953000"/>
            <a:ext cx="254000" cy="254000"/>
          </a:xfrm>
          <a:prstGeom prst="rect">
            <a:avLst/>
          </a:prstGeom>
        </p:spPr>
      </p:pic>
      <p:sp>
        <p:nvSpPr>
          <p:cNvPr id="15" name="AutoShape 15"/>
          <p:cNvSpPr/>
          <p:nvPr/>
        </p:nvSpPr>
        <p:spPr>
          <a:xfrm>
            <a:off x="1270000" y="4914900"/>
            <a:ext cx="2794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374151"/>
                </a:solidFill>
                <a:latin typeface="Noto Sans SC"/>
                <a:ea typeface="Noto Sans SC"/>
                <a:cs typeface="Noto Sans SC"/>
                <a:sym typeface="Noto Sans SC"/>
              </a:rPr>
              <a:t>代码补全</a:t>
            </a:r>
            <a:endParaRPr lang="en-US" sz="1100"/>
          </a:p>
          <a:p>
            <a:pPr marL="0" indent="0" algn="l">
              <a:lnSpc>
                <a:spcPct val="125000"/>
              </a:lnSpc>
            </a:pPr>
            <a:r>
              <a:rPr lang="en-US" sz="1300" b="0" i="0" u="none" strike="noStrike">
                <a:solidFill>
                  <a:srgbClr val="6B7280"/>
                </a:solidFill>
                <a:latin typeface="Noto Sans SC"/>
                <a:ea typeface="Noto Sans SC"/>
                <a:cs typeface="Noto Sans SC"/>
                <a:sym typeface="Noto Sans SC"/>
              </a:rPr>
              <a:t>识别语法错误，智能补全代码片段并提供优化建议。</a:t>
            </a:r>
            <a:endParaRPr lang="en-US" sz="1300" b="0" i="0" u="none" strike="noStrike">
              <a:solidFill>
                <a:srgbClr val="6B7280"/>
              </a:solidFill>
              <a:latin typeface="Noto Sans SC"/>
              <a:ea typeface="Noto Sans SC"/>
              <a:cs typeface="Noto Sans SC"/>
              <a:sym typeface="Noto Sans SC"/>
            </a:endParaRPr>
          </a:p>
        </p:txBody>
      </p:sp>
      <p:sp>
        <p:nvSpPr>
          <p:cNvPr id="16" name="AutoShape 16"/>
          <p:cNvSpPr/>
          <p:nvPr/>
        </p:nvSpPr>
        <p:spPr>
          <a:xfrm>
            <a:off x="4381500" y="1778000"/>
            <a:ext cx="3429000" cy="4064000"/>
          </a:xfrm>
          <a:prstGeom prst="roundRect">
            <a:avLst>
              <a:gd name="adj" fmla="val 0"/>
            </a:avLst>
          </a:prstGeom>
          <a:solidFill>
            <a:srgbClr val="0052FF">
              <a:alpha val="6000"/>
            </a:srgbClr>
          </a:solidFill>
          <a:ln w="12700" cap="flat" cmpd="sng">
            <a:solidFill>
              <a:srgbClr val="0052FF">
                <a:alpha val="20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4572000" y="2032000"/>
            <a:ext cx="304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02 本质认知：续写而非问答</a:t>
            </a:r>
            <a:endParaRPr lang="en-US" sz="1100"/>
          </a:p>
        </p:txBody>
      </p:sp>
      <p:cxnSp>
        <p:nvCxnSpPr>
          <p:cNvPr id="18" name="Connector 18"/>
          <p:cNvCxnSpPr/>
          <p:nvPr/>
        </p:nvCxnSpPr>
        <p:spPr>
          <a:xfrm rot="-14323">
            <a:off x="4572013" y="2597150"/>
            <a:ext cx="3048000" cy="12700"/>
          </a:xfrm>
          <a:prstGeom prst="straightConnector1">
            <a:avLst/>
          </a:prstGeom>
          <a:solidFill>
            <a:srgbClr val="DEE0E3">
              <a:alpha val="100000"/>
            </a:srgbClr>
          </a:solidFill>
          <a:ln w="12700" cap="flat" cmpd="sng">
            <a:solidFill>
              <a:srgbClr val="0052FF">
                <a:alpha val="15000"/>
              </a:srgbClr>
            </a:solidFill>
            <a:prstDash val="solid"/>
            <a:round/>
            <a:headEnd type="none" w="med" len="med"/>
            <a:tailEnd type="none" w="med" len="med"/>
          </a:ln>
        </p:spPr>
      </p:cxnSp>
      <p:sp>
        <p:nvSpPr>
          <p:cNvPr id="19" name="AutoShape 19"/>
          <p:cNvSpPr/>
          <p:nvPr/>
        </p:nvSpPr>
        <p:spPr>
          <a:xfrm>
            <a:off x="4572000" y="2794000"/>
            <a:ext cx="3048000" cy="1206500"/>
          </a:xfrm>
          <a:prstGeom prst="roundRect">
            <a:avLst>
              <a:gd name="adj" fmla="val 0"/>
            </a:avLst>
          </a:prstGeom>
          <a:solidFill>
            <a:srgbClr val="FFFFFF">
              <a:alpha val="50000"/>
            </a:srgbClr>
          </a:solidFill>
          <a:ln w="25400" cap="flat" cmpd="sng">
            <a:noFill/>
            <a:prstDash val="solid"/>
            <a:round/>
          </a:ln>
        </p:spPr>
        <p:txBody>
          <a:bodyPr vert="horz" wrap="square" lIns="63500" tIns="63500" rIns="63500" bIns="63500" rtlCol="0" anchor="ctr"/>
          <a:lstStyle/>
          <a:p>
            <a:pPr algn="ctr">
              <a:defRPr/>
            </a:pPr>
          </a:p>
        </p:txBody>
      </p:sp>
      <p:pic>
        <p:nvPicPr>
          <p:cNvPr id="20" name="Picture 20"/>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673600" y="2921000"/>
            <a:ext cx="304800" cy="304800"/>
          </a:xfrm>
          <a:prstGeom prst="rect">
            <a:avLst/>
          </a:prstGeom>
        </p:spPr>
      </p:pic>
      <p:sp>
        <p:nvSpPr>
          <p:cNvPr id="21" name="AutoShape 21"/>
          <p:cNvSpPr/>
          <p:nvPr/>
        </p:nvSpPr>
        <p:spPr>
          <a:xfrm>
            <a:off x="5054600" y="2895600"/>
            <a:ext cx="26035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374151"/>
                </a:solidFill>
                <a:latin typeface="Noto Sans SC"/>
                <a:ea typeface="Noto Sans SC"/>
                <a:cs typeface="Noto Sans SC"/>
                <a:sym typeface="Noto Sans SC"/>
              </a:rPr>
              <a:t>擅长“语言衔接”</a:t>
            </a:r>
            <a:endParaRPr lang="en-US" sz="1100"/>
          </a:p>
          <a:p>
            <a:pPr marL="0" indent="0" algn="l">
              <a:lnSpc>
                <a:spcPct val="108000"/>
              </a:lnSpc>
            </a:pPr>
            <a:r>
              <a:rPr lang="en-US" sz="1300" b="0" i="0" u="none" strike="noStrike">
                <a:solidFill>
                  <a:srgbClr val="4B5563"/>
                </a:solidFill>
                <a:latin typeface="Noto Sans SC"/>
                <a:ea typeface="Noto Sans SC"/>
                <a:cs typeface="Noto Sans SC"/>
                <a:sym typeface="Noto Sans SC"/>
              </a:rPr>
              <a:t>如同续写故事，能根据前文生成通顺、逻辑连贯且相关的内容，本质是“续写器”而非精准的“问答机”。</a:t>
            </a:r>
            <a:endParaRPr lang="en-US" sz="1300" b="0" i="0" u="none" strike="noStrike">
              <a:solidFill>
                <a:srgbClr val="4B5563"/>
              </a:solidFill>
              <a:latin typeface="Noto Sans SC"/>
              <a:ea typeface="Noto Sans SC"/>
              <a:cs typeface="Noto Sans SC"/>
              <a:sym typeface="Noto Sans SC"/>
            </a:endParaRPr>
          </a:p>
        </p:txBody>
      </p:sp>
      <p:sp>
        <p:nvSpPr>
          <p:cNvPr id="22" name="AutoShape 22"/>
          <p:cNvSpPr/>
          <p:nvPr/>
        </p:nvSpPr>
        <p:spPr>
          <a:xfrm>
            <a:off x="4572000" y="4191000"/>
            <a:ext cx="3048000" cy="1206500"/>
          </a:xfrm>
          <a:prstGeom prst="roundRect">
            <a:avLst>
              <a:gd name="adj" fmla="val 0"/>
            </a:avLst>
          </a:prstGeom>
          <a:solidFill>
            <a:srgbClr val="FFFFFF">
              <a:alpha val="50000"/>
            </a:srgbClr>
          </a:solidFill>
          <a:ln w="25400" cap="flat" cmpd="sng">
            <a:noFill/>
            <a:prstDash val="solid"/>
            <a:round/>
          </a:ln>
        </p:spPr>
        <p:txBody>
          <a:bodyPr vert="horz" wrap="square" lIns="63500" tIns="63500" rIns="63500" bIns="63500" rtlCol="0" anchor="ctr"/>
          <a:lstStyle/>
          <a:p>
            <a:pPr algn="ctr">
              <a:defRPr/>
            </a:pPr>
          </a:p>
        </p:txBody>
      </p:sp>
      <p:pic>
        <p:nvPicPr>
          <p:cNvPr id="23" name="Picture 23"/>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673600" y="4318000"/>
            <a:ext cx="304800" cy="304800"/>
          </a:xfrm>
          <a:prstGeom prst="rect">
            <a:avLst/>
          </a:prstGeom>
        </p:spPr>
      </p:pic>
      <p:sp>
        <p:nvSpPr>
          <p:cNvPr id="24" name="AutoShape 24"/>
          <p:cNvSpPr/>
          <p:nvPr/>
        </p:nvSpPr>
        <p:spPr>
          <a:xfrm>
            <a:off x="5054600" y="4292600"/>
            <a:ext cx="26035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374151"/>
                </a:solidFill>
                <a:latin typeface="Noto Sans SC"/>
                <a:ea typeface="Noto Sans SC"/>
                <a:cs typeface="Noto Sans SC"/>
                <a:sym typeface="Noto Sans SC"/>
              </a:rPr>
              <a:t>难精准“对齐需求”</a:t>
            </a:r>
            <a:endParaRPr lang="en-US" sz="1100"/>
          </a:p>
          <a:p>
            <a:pPr marL="0" indent="0" algn="l">
              <a:lnSpc>
                <a:spcPct val="108000"/>
              </a:lnSpc>
            </a:pPr>
            <a:r>
              <a:rPr lang="en-US" sz="1300" b="0" i="0" u="none" strike="noStrike">
                <a:solidFill>
                  <a:srgbClr val="4B5563"/>
                </a:solidFill>
                <a:latin typeface="Noto Sans SC"/>
                <a:ea typeface="Noto Sans SC"/>
                <a:cs typeface="Noto Sans SC"/>
                <a:sym typeface="Noto Sans SC"/>
              </a:rPr>
              <a:t>未必能精准捕捉用户的深层意图，输出结果可能偏离具体的格式规范、语气要求或边界设定。</a:t>
            </a:r>
            <a:endParaRPr lang="en-US" sz="1300" b="0" i="0" u="none" strike="noStrike">
              <a:solidFill>
                <a:srgbClr val="4B5563"/>
              </a:solidFill>
              <a:latin typeface="Noto Sans SC"/>
              <a:ea typeface="Noto Sans SC"/>
              <a:cs typeface="Noto Sans SC"/>
              <a:sym typeface="Noto Sans SC"/>
            </a:endParaRPr>
          </a:p>
        </p:txBody>
      </p:sp>
      <p:sp>
        <p:nvSpPr>
          <p:cNvPr id="25" name="AutoShape 25"/>
          <p:cNvSpPr/>
          <p:nvPr/>
        </p:nvSpPr>
        <p:spPr>
          <a:xfrm>
            <a:off x="8001000" y="1778000"/>
            <a:ext cx="3429000" cy="4064000"/>
          </a:xfrm>
          <a:prstGeom prst="roundRect">
            <a:avLst>
              <a:gd name="adj" fmla="val 0"/>
            </a:avLst>
          </a:prstGeom>
          <a:solidFill>
            <a:srgbClr val="0052FF">
              <a:alpha val="6000"/>
            </a:srgbClr>
          </a:solidFill>
          <a:ln w="12700" cap="flat" cmpd="sng">
            <a:solidFill>
              <a:srgbClr val="0052FF">
                <a:alpha val="20000"/>
              </a:srgbClr>
            </a:solidFill>
            <a:prstDash val="solid"/>
            <a:round/>
          </a:ln>
        </p:spPr>
        <p:txBody>
          <a:bodyPr vert="horz" wrap="square" lIns="63500" tIns="63500" rIns="63500" bIns="63500" rtlCol="0" anchor="ctr"/>
          <a:lstStyle/>
          <a:p>
            <a:pPr algn="ctr">
              <a:defRPr/>
            </a:pPr>
          </a:p>
        </p:txBody>
      </p:sp>
      <p:sp>
        <p:nvSpPr>
          <p:cNvPr id="26" name="AutoShape 26"/>
          <p:cNvSpPr/>
          <p:nvPr/>
        </p:nvSpPr>
        <p:spPr>
          <a:xfrm>
            <a:off x="8191500" y="2032000"/>
            <a:ext cx="304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03 认知边界：理性看待</a:t>
            </a:r>
            <a:endParaRPr lang="en-US" sz="1100"/>
          </a:p>
        </p:txBody>
      </p:sp>
      <p:cxnSp>
        <p:nvCxnSpPr>
          <p:cNvPr id="27" name="Connector 27"/>
          <p:cNvCxnSpPr/>
          <p:nvPr/>
        </p:nvCxnSpPr>
        <p:spPr>
          <a:xfrm rot="-14323">
            <a:off x="8191513" y="2597150"/>
            <a:ext cx="3048000" cy="12700"/>
          </a:xfrm>
          <a:prstGeom prst="straightConnector1">
            <a:avLst/>
          </a:prstGeom>
          <a:solidFill>
            <a:srgbClr val="DEE0E3">
              <a:alpha val="100000"/>
            </a:srgbClr>
          </a:solidFill>
          <a:ln w="12700" cap="flat" cmpd="sng">
            <a:solidFill>
              <a:srgbClr val="0052FF">
                <a:alpha val="15000"/>
              </a:srgbClr>
            </a:solidFill>
            <a:prstDash val="solid"/>
            <a:round/>
            <a:headEnd type="none" w="med" len="med"/>
            <a:tailEnd type="none" w="med" len="med"/>
          </a:ln>
        </p:spPr>
      </p:cxnSp>
      <p:sp>
        <p:nvSpPr>
          <p:cNvPr id="28" name="AutoShape 28"/>
          <p:cNvSpPr/>
          <p:nvPr/>
        </p:nvSpPr>
        <p:spPr>
          <a:xfrm>
            <a:off x="8191500" y="2794000"/>
            <a:ext cx="3048000" cy="1206500"/>
          </a:xfrm>
          <a:prstGeom prst="roundRect">
            <a:avLst>
              <a:gd name="adj" fmla="val 0"/>
            </a:avLst>
          </a:prstGeom>
          <a:solidFill>
            <a:srgbClr val="FFFFFF">
              <a:alpha val="50000"/>
            </a:srgbClr>
          </a:solidFill>
          <a:ln w="25400" cap="flat" cmpd="sng">
            <a:noFill/>
            <a:prstDash val="solid"/>
            <a:round/>
          </a:ln>
        </p:spPr>
        <p:txBody>
          <a:bodyPr vert="horz" wrap="square" lIns="63500" tIns="63500" rIns="63500" bIns="63500" rtlCol="0" anchor="ctr"/>
          <a:lstStyle/>
          <a:p>
            <a:pPr algn="ctr">
              <a:defRPr/>
            </a:pPr>
          </a:p>
        </p:txBody>
      </p:sp>
      <p:pic>
        <p:nvPicPr>
          <p:cNvPr id="29" name="Picture 29"/>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293100" y="2921000"/>
            <a:ext cx="304800" cy="304800"/>
          </a:xfrm>
          <a:prstGeom prst="rect">
            <a:avLst/>
          </a:prstGeom>
        </p:spPr>
      </p:pic>
      <p:sp>
        <p:nvSpPr>
          <p:cNvPr id="30" name="AutoShape 30"/>
          <p:cNvSpPr/>
          <p:nvPr/>
        </p:nvSpPr>
        <p:spPr>
          <a:xfrm>
            <a:off x="8674100" y="2895600"/>
            <a:ext cx="26035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374151"/>
                </a:solidFill>
                <a:latin typeface="Noto Sans SC"/>
                <a:ea typeface="Noto Sans SC"/>
                <a:cs typeface="Noto Sans SC"/>
                <a:sym typeface="Noto Sans SC"/>
              </a:rPr>
              <a:t>非“背诵资料库”</a:t>
            </a:r>
            <a:endParaRPr lang="en-US" sz="1100"/>
          </a:p>
          <a:p>
            <a:pPr marL="0" indent="0" algn="l">
              <a:lnSpc>
                <a:spcPct val="108000"/>
              </a:lnSpc>
            </a:pPr>
            <a:r>
              <a:rPr lang="en-US" sz="1300" b="0" i="0" u="none" strike="noStrike">
                <a:solidFill>
                  <a:srgbClr val="4B5563"/>
                </a:solidFill>
                <a:latin typeface="Noto Sans SC"/>
                <a:ea typeface="Noto Sans SC"/>
                <a:cs typeface="Noto Sans SC"/>
                <a:sym typeface="Noto Sans SC"/>
              </a:rPr>
              <a:t>并非存储并检索真实知识，而是学习语言的统计规律与模式，不具备人类般的“记忆”与“理解”。</a:t>
            </a:r>
            <a:endParaRPr lang="en-US" sz="1300" b="0" i="0" u="none" strike="noStrike">
              <a:solidFill>
                <a:srgbClr val="4B5563"/>
              </a:solidFill>
              <a:latin typeface="Noto Sans SC"/>
              <a:ea typeface="Noto Sans SC"/>
              <a:cs typeface="Noto Sans SC"/>
              <a:sym typeface="Noto Sans SC"/>
            </a:endParaRPr>
          </a:p>
        </p:txBody>
      </p:sp>
      <p:sp>
        <p:nvSpPr>
          <p:cNvPr id="31" name="AutoShape 31"/>
          <p:cNvSpPr/>
          <p:nvPr/>
        </p:nvSpPr>
        <p:spPr>
          <a:xfrm>
            <a:off x="8191500" y="4191000"/>
            <a:ext cx="3048000" cy="1206500"/>
          </a:xfrm>
          <a:prstGeom prst="roundRect">
            <a:avLst>
              <a:gd name="adj" fmla="val 0"/>
            </a:avLst>
          </a:prstGeom>
          <a:solidFill>
            <a:srgbClr val="FFFFFF">
              <a:alpha val="50000"/>
            </a:srgbClr>
          </a:solidFill>
          <a:ln w="25400" cap="flat" cmpd="sng">
            <a:noFill/>
            <a:prstDash val="solid"/>
            <a:round/>
          </a:ln>
        </p:spPr>
        <p:txBody>
          <a:bodyPr vert="horz" wrap="square" lIns="63500" tIns="63500" rIns="63500" bIns="63500" rtlCol="0" anchor="ctr"/>
          <a:lstStyle/>
          <a:p>
            <a:pPr algn="ctr">
              <a:defRPr/>
            </a:pPr>
          </a:p>
        </p:txBody>
      </p:sp>
      <p:pic>
        <p:nvPicPr>
          <p:cNvPr id="32" name="Picture 32"/>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8293100" y="4318000"/>
            <a:ext cx="304800" cy="304800"/>
          </a:xfrm>
          <a:prstGeom prst="rect">
            <a:avLst/>
          </a:prstGeom>
        </p:spPr>
      </p:pic>
      <p:sp>
        <p:nvSpPr>
          <p:cNvPr id="33" name="AutoShape 33"/>
          <p:cNvSpPr/>
          <p:nvPr/>
        </p:nvSpPr>
        <p:spPr>
          <a:xfrm>
            <a:off x="8674100" y="4292600"/>
            <a:ext cx="26035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374151"/>
                </a:solidFill>
                <a:latin typeface="Noto Sans SC"/>
                <a:ea typeface="Noto Sans SC"/>
                <a:cs typeface="Noto Sans SC"/>
                <a:sym typeface="Noto Sans SC"/>
              </a:rPr>
              <a:t>输出可靠性存疑</a:t>
            </a:r>
            <a:endParaRPr lang="en-US" sz="1100"/>
          </a:p>
          <a:p>
            <a:pPr marL="0" indent="0" algn="l">
              <a:lnSpc>
                <a:spcPct val="108000"/>
              </a:lnSpc>
            </a:pPr>
            <a:r>
              <a:rPr lang="en-US" sz="1300" b="0" i="0" u="none" strike="noStrike">
                <a:solidFill>
                  <a:srgbClr val="4B5563"/>
                </a:solidFill>
                <a:latin typeface="Noto Sans SC"/>
                <a:ea typeface="Noto Sans SC"/>
                <a:cs typeface="Noto Sans SC"/>
                <a:sym typeface="Noto Sans SC"/>
              </a:rPr>
              <a:t>可能产生“幻觉”，编造虚假细节、误解指令或生成自相矛盾的内容，关键信息需人工核验。</a:t>
            </a:r>
            <a:endParaRPr lang="en-US" sz="1300" b="0" i="0" u="none" strike="noStrike">
              <a:solidFill>
                <a:srgbClr val="4B5563"/>
              </a:solidFill>
              <a:latin typeface="Noto Sans SC"/>
              <a:ea typeface="Noto Sans SC"/>
              <a:cs typeface="Noto Sans SC"/>
              <a:sym typeface="Noto Sans SC"/>
            </a:endParaRPr>
          </a:p>
        </p:txBody>
      </p:sp>
      <p:sp>
        <p:nvSpPr>
          <p:cNvPr id="34" name="AutoShape 34"/>
          <p:cNvSpPr/>
          <p:nvPr/>
        </p:nvSpPr>
        <p:spPr>
          <a:xfrm>
            <a:off x="762000" y="6032500"/>
            <a:ext cx="10668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1" u="none" strike="noStrike">
                <a:solidFill>
                  <a:srgbClr val="6B7280"/>
                </a:solidFill>
                <a:latin typeface="Noto Sans SC"/>
                <a:ea typeface="Noto Sans SC"/>
                <a:cs typeface="Noto Sans SC"/>
                <a:sym typeface="Noto Sans SC"/>
              </a:rPr>
              <a:t>“预训练赋予模型强大的语言生成能力，但它的本质是基于概率的续写，而非真正的理解与记忆。”</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0052FF">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35000" y="5080000"/>
            <a:ext cx="2540000" cy="2540000"/>
          </a:xfrm>
          <a:prstGeom prst="ellipse">
            <a:avLst/>
          </a:prstGeom>
          <a:solidFill>
            <a:srgbClr val="0052FF">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Noto Sans SC"/>
                <a:ea typeface="Noto Sans SC"/>
                <a:cs typeface="Noto Sans SC"/>
                <a:sym typeface="Noto Sans SC"/>
              </a:rPr>
              <a:t>M2: 自监督学习 —— 大规模“完形填空”</a:t>
            </a:r>
            <a:endParaRPr lang="en-US" sz="1100"/>
          </a:p>
        </p:txBody>
      </p:sp>
      <p:sp>
        <p:nvSpPr>
          <p:cNvPr id="5" name="AutoShape 5"/>
          <p:cNvSpPr/>
          <p:nvPr/>
        </p:nvSpPr>
        <p:spPr>
          <a:xfrm>
            <a:off x="762000" y="1524000"/>
            <a:ext cx="10668000" cy="1143000"/>
          </a:xfrm>
          <a:prstGeom prst="roundRect">
            <a:avLst>
              <a:gd name="adj" fmla="val 0"/>
            </a:avLst>
          </a:prstGeom>
          <a:solidFill>
            <a:srgbClr val="0052FF">
              <a:alpha val="6000"/>
            </a:srgbClr>
          </a:solidFill>
          <a:ln w="12700" cap="flat" cmpd="sng">
            <a:solidFill>
              <a:srgbClr val="0052FF">
                <a:alpha val="20000"/>
              </a:srgbClr>
            </a:solid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6000" y="1765300"/>
            <a:ext cx="609600" cy="609600"/>
          </a:xfrm>
          <a:prstGeom prst="rect">
            <a:avLst/>
          </a:prstGeom>
        </p:spPr>
      </p:pic>
      <p:sp>
        <p:nvSpPr>
          <p:cNvPr id="7" name="AutoShape 7"/>
          <p:cNvSpPr/>
          <p:nvPr/>
        </p:nvSpPr>
        <p:spPr>
          <a:xfrm>
            <a:off x="1778000" y="1676400"/>
            <a:ext cx="9398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800" b="1" i="0" u="none" strike="noStrike">
                <a:solidFill>
                  <a:srgbClr val="0052FF"/>
                </a:solidFill>
                <a:latin typeface="Noto Sans SC"/>
                <a:ea typeface="Noto Sans SC"/>
                <a:cs typeface="Noto Sans SC"/>
                <a:sym typeface="Noto Sans SC"/>
              </a:rPr>
              <a:t>什么是自监督学习？</a:t>
            </a:r>
            <a:endParaRPr lang="en-US" sz="1100"/>
          </a:p>
          <a:p>
            <a:pPr marL="0" indent="0" algn="l">
              <a:lnSpc>
                <a:spcPct val="108000"/>
              </a:lnSpc>
            </a:pPr>
            <a:r>
              <a:rPr lang="en-US" sz="1400" b="0" i="0" u="none" strike="noStrike">
                <a:solidFill>
                  <a:srgbClr val="4B5563"/>
                </a:solidFill>
                <a:latin typeface="Noto Sans SC"/>
                <a:ea typeface="Noto Sans SC"/>
                <a:cs typeface="Noto Sans SC"/>
                <a:sym typeface="Noto Sans SC"/>
              </a:rPr>
              <a:t>无需人工逐条标注，系统通过自动“加工”文本创造学习任务，让模型在无监督环境下自主挖掘数据中的规律与语义关联，是大模型预训练的核心范式。</a:t>
            </a:r>
            <a:endParaRPr lang="en-US" sz="1400" b="0" i="0" u="none" strike="noStrike">
              <a:solidFill>
                <a:srgbClr val="4B5563"/>
              </a:solidFill>
              <a:latin typeface="Noto Sans SC"/>
              <a:ea typeface="Noto Sans SC"/>
              <a:cs typeface="Noto Sans SC"/>
              <a:sym typeface="Noto Sans SC"/>
            </a:endParaRPr>
          </a:p>
        </p:txBody>
      </p:sp>
      <p:sp>
        <p:nvSpPr>
          <p:cNvPr id="8" name="AutoShape 8"/>
          <p:cNvSpPr/>
          <p:nvPr/>
        </p:nvSpPr>
        <p:spPr>
          <a:xfrm>
            <a:off x="762000" y="2921000"/>
            <a:ext cx="5207000" cy="2413000"/>
          </a:xfrm>
          <a:prstGeom prst="roundRect">
            <a:avLst>
              <a:gd name="adj" fmla="val 0"/>
            </a:avLst>
          </a:prstGeom>
          <a:solidFill>
            <a:srgbClr val="F3F4F6">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1016000" y="3111500"/>
            <a:ext cx="4699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01 核心机制：自动构造任务</a:t>
            </a:r>
            <a:endParaRPr lang="en-US" sz="1100"/>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3708400"/>
            <a:ext cx="279400" cy="279400"/>
          </a:xfrm>
          <a:prstGeom prst="rect">
            <a:avLst/>
          </a:prstGeom>
        </p:spPr>
      </p:pic>
      <p:sp>
        <p:nvSpPr>
          <p:cNvPr id="11" name="AutoShape 11"/>
          <p:cNvSpPr/>
          <p:nvPr/>
        </p:nvSpPr>
        <p:spPr>
          <a:xfrm>
            <a:off x="1397000" y="3683000"/>
            <a:ext cx="4445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1" i="0" u="none" strike="noStrike">
                <a:solidFill>
                  <a:srgbClr val="1F2937"/>
                </a:solidFill>
                <a:latin typeface="Noto Sans SC"/>
                <a:ea typeface="Noto Sans SC"/>
                <a:cs typeface="Noto Sans SC"/>
                <a:sym typeface="Noto Sans SC"/>
              </a:rPr>
              <a:t>构造任务 (MLM)：</a:t>
            </a:r>
            <a:r>
              <a:rPr lang="en-US" sz="1600" b="0" i="0" u="none" strike="noStrike">
                <a:solidFill>
                  <a:srgbClr val="1F2329"/>
                </a:solidFill>
                <a:latin typeface="Noto Sans SC"/>
                <a:ea typeface="Noto Sans SC"/>
                <a:cs typeface="Noto Sans SC"/>
                <a:sym typeface="Noto Sans SC"/>
              </a:rPr>
              <a:t> </a:t>
            </a:r>
            <a:r>
              <a:rPr lang="en-US" sz="1400" b="0" i="0" u="none" strike="noStrike">
                <a:solidFill>
                  <a:srgbClr val="4B5563"/>
                </a:solidFill>
                <a:latin typeface="Noto Sans SC"/>
                <a:ea typeface="Noto Sans SC"/>
                <a:cs typeface="Noto Sans SC"/>
                <a:sym typeface="Noto Sans SC"/>
              </a:rPr>
              <a:t>随机遮蔽文本中的部分词汇，迫使模型基于上下文推理缺失内容，模拟“完形填空”的过程。</a:t>
            </a:r>
            <a:endParaRPr lang="en-US" sz="1100"/>
          </a:p>
        </p:txBody>
      </p:sp>
      <p:pic>
        <p:nvPicPr>
          <p:cNvPr id="12"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6000" y="4597400"/>
            <a:ext cx="279400" cy="279400"/>
          </a:xfrm>
          <a:prstGeom prst="rect">
            <a:avLst/>
          </a:prstGeom>
        </p:spPr>
      </p:pic>
      <p:sp>
        <p:nvSpPr>
          <p:cNvPr id="13" name="AutoShape 13"/>
          <p:cNvSpPr/>
          <p:nvPr/>
        </p:nvSpPr>
        <p:spPr>
          <a:xfrm>
            <a:off x="1397000" y="4572000"/>
            <a:ext cx="4445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1" i="0" u="none" strike="noStrike">
                <a:solidFill>
                  <a:srgbClr val="1F2937"/>
                </a:solidFill>
                <a:latin typeface="Noto Sans SC"/>
                <a:ea typeface="Noto Sans SC"/>
                <a:cs typeface="Noto Sans SC"/>
                <a:sym typeface="Noto Sans SC"/>
              </a:rPr>
              <a:t>自我闭环监督：</a:t>
            </a:r>
            <a:r>
              <a:rPr lang="en-US" sz="1600" b="0" i="0" u="none" strike="noStrike">
                <a:solidFill>
                  <a:srgbClr val="1F2329"/>
                </a:solidFill>
                <a:latin typeface="Noto Sans SC"/>
                <a:ea typeface="Noto Sans SC"/>
                <a:cs typeface="Noto Sans SC"/>
                <a:sym typeface="Noto Sans SC"/>
              </a:rPr>
              <a:t> </a:t>
            </a:r>
            <a:r>
              <a:rPr lang="en-US" sz="1400" b="0" i="0" u="none" strike="noStrike">
                <a:solidFill>
                  <a:srgbClr val="4B5563"/>
                </a:solidFill>
                <a:latin typeface="Noto Sans SC"/>
                <a:ea typeface="Noto Sans SC"/>
                <a:cs typeface="Noto Sans SC"/>
                <a:sym typeface="Noto Sans SC"/>
              </a:rPr>
              <a:t>利用数据本身作为监督信号，无需人工标注答案。将文本的一部分作为输入，另一部分自动转化为预测目标。</a:t>
            </a:r>
            <a:endParaRPr lang="en-US" sz="1100"/>
          </a:p>
        </p:txBody>
      </p:sp>
      <p:sp>
        <p:nvSpPr>
          <p:cNvPr id="14" name="AutoShape 14"/>
          <p:cNvSpPr/>
          <p:nvPr/>
        </p:nvSpPr>
        <p:spPr>
          <a:xfrm>
            <a:off x="6223000" y="2921000"/>
            <a:ext cx="5207000" cy="2413000"/>
          </a:xfrm>
          <a:prstGeom prst="roundRect">
            <a:avLst>
              <a:gd name="adj" fmla="val 0"/>
            </a:avLst>
          </a:prstGeom>
          <a:solidFill>
            <a:srgbClr val="F3F4F6">
              <a:alpha val="100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6477000" y="3111500"/>
            <a:ext cx="4699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0052FF"/>
                </a:solidFill>
                <a:latin typeface="Noto Sans SC"/>
                <a:ea typeface="Noto Sans SC"/>
                <a:cs typeface="Noto Sans SC"/>
                <a:sym typeface="Noto Sans SC"/>
              </a:rPr>
              <a:t>02 直观示例：代码场景的完形填空</a:t>
            </a:r>
            <a:endParaRPr lang="en-US" sz="1100"/>
          </a:p>
        </p:txBody>
      </p:sp>
      <p:sp>
        <p:nvSpPr>
          <p:cNvPr id="16" name="AutoShape 16"/>
          <p:cNvSpPr/>
          <p:nvPr/>
        </p:nvSpPr>
        <p:spPr>
          <a:xfrm>
            <a:off x="6477000" y="3683000"/>
            <a:ext cx="4699000" cy="698500"/>
          </a:xfrm>
          <a:prstGeom prst="roundRect">
            <a:avLst>
              <a:gd name="adj" fmla="val 0"/>
            </a:avLst>
          </a:prstGeom>
          <a:solidFill>
            <a:srgbClr val="0052FF">
              <a:alpha val="5000"/>
            </a:srgbClr>
          </a:solidFill>
          <a:ln w="12700" cap="flat" cmpd="sng">
            <a:solidFill>
              <a:srgbClr val="0052FF">
                <a:alpha val="15000"/>
              </a:srgbClr>
            </a:solidFill>
            <a:prstDash val="solid"/>
            <a:round/>
          </a:ln>
        </p:spPr>
        <p:txBody>
          <a:bodyPr vert="horz" wrap="square" lIns="63500" tIns="63500" rIns="63500" bIns="63500" rtlCol="0" anchor="ctr"/>
          <a:lstStyle/>
          <a:p>
            <a:pPr algn="ctr">
              <a:defRPr/>
            </a:pPr>
          </a:p>
        </p:txBody>
      </p:sp>
      <p:sp>
        <p:nvSpPr>
          <p:cNvPr id="17" name="AutoShape 17"/>
          <p:cNvSpPr/>
          <p:nvPr/>
        </p:nvSpPr>
        <p:spPr>
          <a:xfrm>
            <a:off x="6604000" y="3784600"/>
            <a:ext cx="4445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374151"/>
                </a:solidFill>
                <a:latin typeface="Noto Sans SC"/>
                <a:ea typeface="Noto Sans SC"/>
                <a:cs typeface="Noto Sans SC"/>
                <a:sym typeface="Noto Sans SC"/>
              </a:rPr>
              <a:t>输入：“前端开发需要掌握 HTML、CSS 和 </a:t>
            </a:r>
            <a:r>
              <a:rPr lang="en-US" sz="1400" b="1" i="0" u="none" strike="noStrike">
                <a:solidFill>
                  <a:srgbClr val="0052FF"/>
                </a:solidFill>
                <a:latin typeface="Noto Sans SC"/>
                <a:ea typeface="Noto Sans SC"/>
                <a:cs typeface="Noto Sans SC"/>
                <a:sym typeface="Noto Sans SC"/>
              </a:rPr>
              <a:t>______</a:t>
            </a:r>
            <a:r>
              <a:rPr lang="en-US" sz="1400" b="0" i="0" u="none" strike="noStrike">
                <a:solidFill>
                  <a:srgbClr val="374151"/>
                </a:solidFill>
                <a:latin typeface="Noto Sans SC"/>
                <a:ea typeface="Noto Sans SC"/>
                <a:cs typeface="Noto Sans SC"/>
                <a:sym typeface="Noto Sans SC"/>
              </a:rPr>
              <a:t>。”</a:t>
            </a:r>
            <a:endParaRPr lang="en-US" sz="1100"/>
          </a:p>
        </p:txBody>
      </p:sp>
      <p:pic>
        <p:nvPicPr>
          <p:cNvPr id="18" name="Picture 1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477000" y="4597400"/>
            <a:ext cx="279400" cy="279400"/>
          </a:xfrm>
          <a:prstGeom prst="rect">
            <a:avLst/>
          </a:prstGeom>
        </p:spPr>
      </p:pic>
      <p:sp>
        <p:nvSpPr>
          <p:cNvPr id="19" name="AutoShape 19"/>
          <p:cNvSpPr/>
          <p:nvPr/>
        </p:nvSpPr>
        <p:spPr>
          <a:xfrm>
            <a:off x="6858000" y="4572000"/>
            <a:ext cx="4445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1" i="0" u="none" strike="noStrike">
                <a:solidFill>
                  <a:srgbClr val="1F2937"/>
                </a:solidFill>
                <a:latin typeface="Noto Sans SC"/>
                <a:ea typeface="Noto Sans SC"/>
                <a:cs typeface="Noto Sans SC"/>
                <a:sym typeface="Noto Sans SC"/>
              </a:rPr>
              <a:t>模型预测：</a:t>
            </a:r>
            <a:r>
              <a:rPr lang="en-US" sz="1600" b="0" i="0" u="none" strike="noStrike">
                <a:solidFill>
                  <a:srgbClr val="1F2329"/>
                </a:solidFill>
                <a:latin typeface="Noto Sans SC"/>
                <a:ea typeface="Noto Sans SC"/>
                <a:cs typeface="Noto Sans SC"/>
                <a:sym typeface="Noto Sans SC"/>
              </a:rPr>
              <a:t> </a:t>
            </a:r>
            <a:r>
              <a:rPr lang="en-US" sz="1400" b="0" i="0" u="none" strike="noStrike">
                <a:solidFill>
                  <a:srgbClr val="4B5563"/>
                </a:solidFill>
                <a:latin typeface="Noto Sans SC"/>
                <a:ea typeface="Noto Sans SC"/>
                <a:cs typeface="Noto Sans SC"/>
                <a:sym typeface="Noto Sans SC"/>
              </a:rPr>
              <a:t>输出答案“JavaScript”，并通过真实文本校验预测结果，从而学习到技术栈的搭配逻辑与上下文语义。</a:t>
            </a:r>
            <a:endParaRPr lang="en-US" sz="1100"/>
          </a:p>
        </p:txBody>
      </p:sp>
      <p:sp>
        <p:nvSpPr>
          <p:cNvPr id="20" name="AutoShape 20"/>
          <p:cNvSpPr/>
          <p:nvPr/>
        </p:nvSpPr>
        <p:spPr>
          <a:xfrm>
            <a:off x="762000" y="5588000"/>
            <a:ext cx="10668000" cy="762000"/>
          </a:xfrm>
          <a:prstGeom prst="roundRect">
            <a:avLst>
              <a:gd name="adj" fmla="val 0"/>
            </a:avLst>
          </a:prstGeom>
          <a:solidFill>
            <a:srgbClr val="0052FF">
              <a:alpha val="8000"/>
            </a:srgbClr>
          </a:solidFill>
          <a:ln w="25400" cap="flat" cmpd="sng">
            <a:noFill/>
            <a:prstDash val="solid"/>
            <a:round/>
          </a:ln>
        </p:spPr>
        <p:txBody>
          <a:bodyPr vert="horz" wrap="square" lIns="63500" tIns="63500" rIns="63500" bIns="63500" rtlCol="0" anchor="ctr"/>
          <a:lstStyle/>
          <a:p>
            <a:pPr algn="ctr">
              <a:defRPr/>
            </a:pPr>
          </a:p>
        </p:txBody>
      </p:sp>
      <p:sp>
        <p:nvSpPr>
          <p:cNvPr id="21" name="AutoShape 21"/>
          <p:cNvSpPr/>
          <p:nvPr/>
        </p:nvSpPr>
        <p:spPr>
          <a:xfrm>
            <a:off x="952500" y="5740400"/>
            <a:ext cx="10414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0052FF"/>
                </a:solidFill>
                <a:latin typeface="Noto Sans SC"/>
                <a:ea typeface="Noto Sans SC"/>
                <a:cs typeface="Noto Sans SC"/>
                <a:sym typeface="Noto Sans SC"/>
              </a:rPr>
              <a:t>💡 核心价值：</a:t>
            </a:r>
            <a:r>
              <a:rPr lang="en-US" sz="1600" b="0" i="0" u="none" strike="noStrike">
                <a:solidFill>
                  <a:srgbClr val="1F2329"/>
                </a:solidFill>
                <a:latin typeface="Noto Sans SC"/>
                <a:ea typeface="Noto Sans SC"/>
                <a:cs typeface="Noto Sans SC"/>
                <a:sym typeface="Noto Sans SC"/>
              </a:rPr>
              <a:t> </a:t>
            </a:r>
            <a:r>
              <a:rPr lang="en-US" sz="1400" b="0" i="0" u="none" strike="noStrike">
                <a:solidFill>
                  <a:srgbClr val="374151"/>
                </a:solidFill>
                <a:latin typeface="Noto Sans SC"/>
                <a:ea typeface="Noto Sans SC"/>
                <a:cs typeface="Noto Sans SC"/>
                <a:sym typeface="Noto Sans SC"/>
              </a:rPr>
              <a:t>通过亿万次的此类预测训练，模型能够深度理解语言结构、语义关联与知识逻辑，为后续的微调与应用打下坚实基础。</a:t>
            </a:r>
            <a:endParaRPr lang="en-US" sz="11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0160000" y="-1270000"/>
            <a:ext cx="3810000" cy="3810000"/>
          </a:xfrm>
          <a:prstGeom prst="ellipse">
            <a:avLst/>
          </a:prstGeom>
          <a:solidFill>
            <a:srgbClr val="0052FF">
              <a:alpha val="3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35000" y="5080000"/>
            <a:ext cx="2540000" cy="2540000"/>
          </a:xfrm>
          <a:prstGeom prst="ellipse">
            <a:avLst/>
          </a:prstGeom>
          <a:solidFill>
            <a:srgbClr val="0052FF">
              <a:alpha val="3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Noto Sans SC"/>
                <a:ea typeface="Noto Sans SC"/>
                <a:cs typeface="Noto Sans SC"/>
                <a:sym typeface="Noto Sans SC"/>
              </a:rPr>
              <a:t>优势与挑战：一把双刃剑</a:t>
            </a:r>
            <a:endParaRPr lang="en-US" sz="1100"/>
          </a:p>
        </p:txBody>
      </p:sp>
      <p:sp>
        <p:nvSpPr>
          <p:cNvPr id="5" name="AutoShape 5"/>
          <p:cNvSpPr/>
          <p:nvPr/>
        </p:nvSpPr>
        <p:spPr>
          <a:xfrm>
            <a:off x="762000" y="1778000"/>
            <a:ext cx="3378200" cy="3810000"/>
          </a:xfrm>
          <a:prstGeom prst="roundRect">
            <a:avLst>
              <a:gd name="adj" fmla="val 0"/>
            </a:avLst>
          </a:prstGeom>
          <a:solidFill>
            <a:srgbClr val="0052FF">
              <a:alpha val="6000"/>
            </a:srgbClr>
          </a:solidFill>
          <a:ln w="12700" cap="flat" cmpd="sng">
            <a:solidFill>
              <a:srgbClr val="0052FF">
                <a:alpha val="20000"/>
              </a:srgbClr>
            </a:solid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6000" y="2095500"/>
            <a:ext cx="406400" cy="406400"/>
          </a:xfrm>
          <a:prstGeom prst="rect">
            <a:avLst/>
          </a:prstGeom>
        </p:spPr>
      </p:pic>
      <p:sp>
        <p:nvSpPr>
          <p:cNvPr id="7" name="AutoShape 7"/>
          <p:cNvSpPr/>
          <p:nvPr/>
        </p:nvSpPr>
        <p:spPr>
          <a:xfrm>
            <a:off x="1524000" y="2095500"/>
            <a:ext cx="2413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0052FF"/>
                </a:solidFill>
                <a:latin typeface="Noto Sans SC"/>
                <a:ea typeface="Noto Sans SC"/>
                <a:cs typeface="Noto Sans SC"/>
                <a:sym typeface="Noto Sans SC"/>
              </a:rPr>
              <a:t>01 核心优势</a:t>
            </a:r>
            <a:endParaRPr lang="en-US" sz="1100"/>
          </a:p>
        </p:txBody>
      </p:sp>
      <p:cxnSp>
        <p:nvCxnSpPr>
          <p:cNvPr id="8" name="Connector 8"/>
          <p:cNvCxnSpPr/>
          <p:nvPr/>
        </p:nvCxnSpPr>
        <p:spPr>
          <a:xfrm rot="-15211">
            <a:off x="1016014" y="2660650"/>
            <a:ext cx="2870200" cy="12700"/>
          </a:xfrm>
          <a:prstGeom prst="straightConnector1">
            <a:avLst/>
          </a:prstGeom>
          <a:solidFill>
            <a:srgbClr val="DEE0E3">
              <a:alpha val="100000"/>
            </a:srgbClr>
          </a:solidFill>
          <a:ln w="12700" cap="flat" cmpd="sng">
            <a:solidFill>
              <a:srgbClr val="0052FF">
                <a:alpha val="15000"/>
              </a:srgbClr>
            </a:solidFill>
            <a:prstDash val="solid"/>
            <a:round/>
            <a:headEnd type="none" w="med" len="med"/>
            <a:tailEnd type="none" w="med" len="med"/>
          </a:ln>
        </p:spPr>
      </p:cxnSp>
      <p:sp>
        <p:nvSpPr>
          <p:cNvPr id="9" name="AutoShape 9"/>
          <p:cNvSpPr/>
          <p:nvPr/>
        </p:nvSpPr>
        <p:spPr>
          <a:xfrm>
            <a:off x="1016000" y="2857500"/>
            <a:ext cx="2870200" cy="254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374151"/>
                </a:solidFill>
                <a:latin typeface="Noto Sans SC"/>
                <a:ea typeface="Noto Sans SC"/>
                <a:cs typeface="Noto Sans SC"/>
                <a:sym typeface="Noto Sans SC"/>
              </a:rPr>
              <a:t>无穷数据挖掘</a:t>
            </a:r>
            <a:endParaRPr lang="en-US" sz="1100"/>
          </a:p>
          <a:p>
            <a:pPr marL="0" indent="0" algn="l">
              <a:lnSpc>
                <a:spcPct val="108000"/>
              </a:lnSpc>
            </a:pPr>
            <a:r>
              <a:rPr lang="en-US" sz="1300" b="0" i="0" u="none" strike="noStrike">
                <a:solidFill>
                  <a:srgbClr val="6B7280"/>
                </a:solidFill>
                <a:latin typeface="Noto Sans SC"/>
                <a:ea typeface="Noto Sans SC"/>
                <a:cs typeface="Noto Sans SC"/>
                <a:sym typeface="Noto Sans SC"/>
              </a:rPr>
              <a:t>无需人工标注，直接利用互联网中海量的自然文本数据，打破了数据获取的瓶颈，实现低成本的大规模训练。</a:t>
            </a:r>
            <a:endParaRPr lang="en-US" sz="1300" b="0" i="0" u="none" strike="noStrike">
              <a:solidFill>
                <a:srgbClr val="6B7280"/>
              </a:solidFill>
              <a:latin typeface="Noto Sans SC"/>
              <a:ea typeface="Noto Sans SC"/>
              <a:cs typeface="Noto Sans SC"/>
              <a:sym typeface="Noto Sans SC"/>
            </a:endParaRPr>
          </a:p>
          <a:p>
            <a:pPr marL="0" indent="0" algn="l">
              <a:lnSpc>
                <a:spcPct val="125000"/>
              </a:lnSpc>
              <a:spcBef>
                <a:spcPts val="1200"/>
              </a:spcBef>
            </a:pPr>
            <a:r>
              <a:rPr lang="en-US" sz="1500" b="1" i="0" u="none" strike="noStrike">
                <a:solidFill>
                  <a:srgbClr val="374151"/>
                </a:solidFill>
                <a:latin typeface="Noto Sans SC"/>
                <a:ea typeface="Noto Sans SC"/>
                <a:cs typeface="Noto Sans SC"/>
                <a:sym typeface="Noto Sans SC"/>
              </a:rPr>
              <a:t>深层语义理解</a:t>
            </a:r>
            <a:endParaRPr lang="en-US" sz="1500" b="1" i="0" u="none" strike="noStrike">
              <a:solidFill>
                <a:srgbClr val="374151"/>
              </a:solidFill>
              <a:latin typeface="Noto Sans SC"/>
              <a:ea typeface="Noto Sans SC"/>
              <a:cs typeface="Noto Sans SC"/>
              <a:sym typeface="Noto Sans SC"/>
            </a:endParaRPr>
          </a:p>
          <a:p>
            <a:pPr marL="0" indent="0" algn="l">
              <a:lnSpc>
                <a:spcPct val="108000"/>
              </a:lnSpc>
            </a:pPr>
            <a:r>
              <a:rPr lang="en-US" sz="1300" b="0" i="0" u="none" strike="noStrike">
                <a:solidFill>
                  <a:srgbClr val="6B7280"/>
                </a:solidFill>
                <a:latin typeface="Noto Sans SC"/>
                <a:ea typeface="Noto Sans SC"/>
                <a:cs typeface="Noto Sans SC"/>
                <a:sym typeface="Noto Sans SC"/>
              </a:rPr>
              <a:t>不仅掌握语法规则与词汇搭配，更能学习上下文逻辑、常识知识与世界模型，构建精准的语言表征。</a:t>
            </a:r>
            <a:endParaRPr lang="en-US" sz="1300" b="0" i="0" u="none" strike="noStrike">
              <a:solidFill>
                <a:srgbClr val="6B7280"/>
              </a:solidFill>
              <a:latin typeface="Noto Sans SC"/>
              <a:ea typeface="Noto Sans SC"/>
              <a:cs typeface="Noto Sans SC"/>
              <a:sym typeface="Noto Sans SC"/>
            </a:endParaRPr>
          </a:p>
        </p:txBody>
      </p:sp>
      <p:sp>
        <p:nvSpPr>
          <p:cNvPr id="10" name="AutoShape 10"/>
          <p:cNvSpPr/>
          <p:nvPr/>
        </p:nvSpPr>
        <p:spPr>
          <a:xfrm>
            <a:off x="4394200" y="1778000"/>
            <a:ext cx="3378200" cy="3810000"/>
          </a:xfrm>
          <a:prstGeom prst="roundRect">
            <a:avLst>
              <a:gd name="adj" fmla="val 0"/>
            </a:avLst>
          </a:prstGeom>
          <a:solidFill>
            <a:srgbClr val="EF4444">
              <a:alpha val="6000"/>
            </a:srgbClr>
          </a:solidFill>
          <a:ln w="12700" cap="flat" cmpd="sng">
            <a:solidFill>
              <a:srgbClr val="EF4444">
                <a:alpha val="20000"/>
              </a:srgbClr>
            </a:solid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48200" y="2095500"/>
            <a:ext cx="406400" cy="406400"/>
          </a:xfrm>
          <a:prstGeom prst="rect">
            <a:avLst/>
          </a:prstGeom>
        </p:spPr>
      </p:pic>
      <p:sp>
        <p:nvSpPr>
          <p:cNvPr id="12" name="AutoShape 12"/>
          <p:cNvSpPr/>
          <p:nvPr/>
        </p:nvSpPr>
        <p:spPr>
          <a:xfrm>
            <a:off x="5156200" y="2095500"/>
            <a:ext cx="2413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EF4444"/>
                </a:solidFill>
                <a:latin typeface="Noto Sans SC"/>
                <a:ea typeface="Noto Sans SC"/>
                <a:cs typeface="Noto Sans SC"/>
                <a:sym typeface="Noto Sans SC"/>
              </a:rPr>
              <a:t>02 主要挑战</a:t>
            </a:r>
            <a:endParaRPr lang="en-US" sz="1100"/>
          </a:p>
        </p:txBody>
      </p:sp>
      <p:cxnSp>
        <p:nvCxnSpPr>
          <p:cNvPr id="13" name="Connector 13"/>
          <p:cNvCxnSpPr/>
          <p:nvPr/>
        </p:nvCxnSpPr>
        <p:spPr>
          <a:xfrm rot="-15211">
            <a:off x="4648214" y="2660650"/>
            <a:ext cx="2870200" cy="12700"/>
          </a:xfrm>
          <a:prstGeom prst="straightConnector1">
            <a:avLst/>
          </a:prstGeom>
          <a:solidFill>
            <a:srgbClr val="DEE0E3">
              <a:alpha val="100000"/>
            </a:srgbClr>
          </a:solidFill>
          <a:ln w="12700" cap="flat" cmpd="sng">
            <a:solidFill>
              <a:srgbClr val="EF4444">
                <a:alpha val="15000"/>
              </a:srgbClr>
            </a:solidFill>
            <a:prstDash val="solid"/>
            <a:round/>
            <a:headEnd type="none" w="med" len="med"/>
            <a:tailEnd type="none" w="med" len="med"/>
          </a:ln>
        </p:spPr>
      </p:cxnSp>
      <p:sp>
        <p:nvSpPr>
          <p:cNvPr id="14" name="AutoShape 14"/>
          <p:cNvSpPr/>
          <p:nvPr/>
        </p:nvSpPr>
        <p:spPr>
          <a:xfrm>
            <a:off x="4648200" y="2857500"/>
            <a:ext cx="2870200" cy="254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374151"/>
                </a:solidFill>
                <a:latin typeface="Noto Sans SC"/>
                <a:ea typeface="Noto Sans SC"/>
                <a:cs typeface="Noto Sans SC"/>
                <a:sym typeface="Noto Sans SC"/>
              </a:rPr>
              <a:t>数据质量隐患</a:t>
            </a:r>
            <a:endParaRPr lang="en-US" sz="1100"/>
          </a:p>
          <a:p>
            <a:pPr marL="0" indent="0" algn="l">
              <a:lnSpc>
                <a:spcPct val="108000"/>
              </a:lnSpc>
            </a:pPr>
            <a:r>
              <a:rPr lang="en-US" sz="1300" b="0" i="0" u="none" strike="noStrike">
                <a:solidFill>
                  <a:srgbClr val="6B7280"/>
                </a:solidFill>
                <a:latin typeface="Noto Sans SC"/>
                <a:ea typeface="Noto Sans SC"/>
                <a:cs typeface="Noto Sans SC"/>
                <a:sym typeface="Noto Sans SC"/>
              </a:rPr>
              <a:t>模型会不加区分地吸收数据中的噪音、过时观点、错误信息以及人类社会的偏见，导致输出结果的不可靠性。</a:t>
            </a:r>
            <a:endParaRPr lang="en-US" sz="1300" b="0" i="0" u="none" strike="noStrike">
              <a:solidFill>
                <a:srgbClr val="6B7280"/>
              </a:solidFill>
              <a:latin typeface="Noto Sans SC"/>
              <a:ea typeface="Noto Sans SC"/>
              <a:cs typeface="Noto Sans SC"/>
              <a:sym typeface="Noto Sans SC"/>
            </a:endParaRPr>
          </a:p>
          <a:p>
            <a:pPr marL="0" indent="0" algn="l">
              <a:lnSpc>
                <a:spcPct val="125000"/>
              </a:lnSpc>
              <a:spcBef>
                <a:spcPts val="1200"/>
              </a:spcBef>
            </a:pPr>
            <a:r>
              <a:rPr lang="en-US" sz="1500" b="1" i="0" u="none" strike="noStrike">
                <a:solidFill>
                  <a:srgbClr val="374151"/>
                </a:solidFill>
                <a:latin typeface="Noto Sans SC"/>
                <a:ea typeface="Noto Sans SC"/>
                <a:cs typeface="Noto Sans SC"/>
                <a:sym typeface="Noto Sans SC"/>
              </a:rPr>
              <a:t>概率而非事实</a:t>
            </a:r>
            <a:endParaRPr lang="en-US" sz="1500" b="1" i="0" u="none" strike="noStrike">
              <a:solidFill>
                <a:srgbClr val="374151"/>
              </a:solidFill>
              <a:latin typeface="Noto Sans SC"/>
              <a:ea typeface="Noto Sans SC"/>
              <a:cs typeface="Noto Sans SC"/>
              <a:sym typeface="Noto Sans SC"/>
            </a:endParaRPr>
          </a:p>
          <a:p>
            <a:pPr marL="0" indent="0" algn="l">
              <a:lnSpc>
                <a:spcPct val="108000"/>
              </a:lnSpc>
            </a:pPr>
            <a:r>
              <a:rPr lang="en-US" sz="1300" b="0" i="0" u="none" strike="noStrike">
                <a:solidFill>
                  <a:srgbClr val="6B7280"/>
                </a:solidFill>
                <a:latin typeface="Noto Sans SC"/>
                <a:ea typeface="Noto Sans SC"/>
                <a:cs typeface="Noto Sans SC"/>
                <a:sym typeface="Noto Sans SC"/>
              </a:rPr>
              <a:t>模型本质上学习的是语言的统计概率分布，而非对客观事实的严格验证，因此容易产生“幻觉”和虚假信息。</a:t>
            </a:r>
            <a:endParaRPr lang="en-US" sz="1300" b="0" i="0" u="none" strike="noStrike">
              <a:solidFill>
                <a:srgbClr val="6B7280"/>
              </a:solidFill>
              <a:latin typeface="Noto Sans SC"/>
              <a:ea typeface="Noto Sans SC"/>
              <a:cs typeface="Noto Sans SC"/>
              <a:sym typeface="Noto Sans SC"/>
            </a:endParaRPr>
          </a:p>
        </p:txBody>
      </p:sp>
      <p:sp>
        <p:nvSpPr>
          <p:cNvPr id="15" name="AutoShape 15"/>
          <p:cNvSpPr/>
          <p:nvPr/>
        </p:nvSpPr>
        <p:spPr>
          <a:xfrm>
            <a:off x="8026400" y="1778000"/>
            <a:ext cx="3378200" cy="3810000"/>
          </a:xfrm>
          <a:prstGeom prst="roundRect">
            <a:avLst>
              <a:gd name="adj" fmla="val 0"/>
            </a:avLst>
          </a:prstGeom>
          <a:solidFill>
            <a:srgbClr val="F59E0B">
              <a:alpha val="6000"/>
            </a:srgbClr>
          </a:solidFill>
          <a:ln w="12700" cap="flat" cmpd="sng">
            <a:solidFill>
              <a:srgbClr val="F59E0B">
                <a:alpha val="20000"/>
              </a:srgbClr>
            </a:solidFill>
            <a:prstDash val="solid"/>
            <a:round/>
          </a:ln>
        </p:spPr>
        <p:txBody>
          <a:bodyPr vert="horz" wrap="square" lIns="63500" tIns="63500" rIns="63500" bIns="63500" rtlCol="0" anchor="ctr"/>
          <a:lstStyle/>
          <a:p>
            <a:pPr algn="ctr">
              <a:defRPr/>
            </a:pPr>
          </a:p>
        </p:txBody>
      </p:sp>
      <p:pic>
        <p:nvPicPr>
          <p:cNvPr id="16" name="Picture 1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80400" y="2095500"/>
            <a:ext cx="406400" cy="406400"/>
          </a:xfrm>
          <a:prstGeom prst="rect">
            <a:avLst/>
          </a:prstGeom>
        </p:spPr>
      </p:pic>
      <p:sp>
        <p:nvSpPr>
          <p:cNvPr id="17" name="AutoShape 17"/>
          <p:cNvSpPr/>
          <p:nvPr/>
        </p:nvSpPr>
        <p:spPr>
          <a:xfrm>
            <a:off x="8788400" y="2095500"/>
            <a:ext cx="24130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F59E0B"/>
                </a:solidFill>
                <a:latin typeface="Noto Sans SC"/>
                <a:ea typeface="Noto Sans SC"/>
                <a:cs typeface="Noto Sans SC"/>
                <a:sym typeface="Noto Sans SC"/>
              </a:rPr>
              <a:t>03 关键辨析</a:t>
            </a:r>
            <a:endParaRPr lang="en-US" sz="1100"/>
          </a:p>
        </p:txBody>
      </p:sp>
      <p:cxnSp>
        <p:nvCxnSpPr>
          <p:cNvPr id="18" name="Connector 18"/>
          <p:cNvCxnSpPr/>
          <p:nvPr/>
        </p:nvCxnSpPr>
        <p:spPr>
          <a:xfrm rot="-15211">
            <a:off x="8280414" y="2660650"/>
            <a:ext cx="2870200" cy="12700"/>
          </a:xfrm>
          <a:prstGeom prst="straightConnector1">
            <a:avLst/>
          </a:prstGeom>
          <a:solidFill>
            <a:srgbClr val="DEE0E3">
              <a:alpha val="100000"/>
            </a:srgbClr>
          </a:solidFill>
          <a:ln w="12700" cap="flat" cmpd="sng">
            <a:solidFill>
              <a:srgbClr val="F59E0B">
                <a:alpha val="15000"/>
              </a:srgbClr>
            </a:solidFill>
            <a:prstDash val="solid"/>
            <a:round/>
            <a:headEnd type="none" w="med" len="med"/>
            <a:tailEnd type="none" w="med" len="med"/>
          </a:ln>
        </p:spPr>
      </p:cxnSp>
      <p:sp>
        <p:nvSpPr>
          <p:cNvPr id="19" name="AutoShape 19"/>
          <p:cNvSpPr/>
          <p:nvPr/>
        </p:nvSpPr>
        <p:spPr>
          <a:xfrm>
            <a:off x="8280400" y="2857500"/>
            <a:ext cx="2870200" cy="254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500" b="1" i="0" u="none" strike="noStrike">
                <a:solidFill>
                  <a:srgbClr val="374151"/>
                </a:solidFill>
                <a:latin typeface="Noto Sans SC"/>
                <a:ea typeface="Noto Sans SC"/>
                <a:cs typeface="Noto Sans SC"/>
                <a:sym typeface="Noto Sans SC"/>
              </a:rPr>
              <a:t>≠ 无监督学习</a:t>
            </a:r>
            <a:endParaRPr lang="en-US" sz="1100"/>
          </a:p>
          <a:p>
            <a:pPr marL="0" indent="0" algn="l">
              <a:lnSpc>
                <a:spcPct val="108000"/>
              </a:lnSpc>
            </a:pPr>
            <a:r>
              <a:rPr lang="en-US" sz="1300" b="0" i="0" u="none" strike="noStrike">
                <a:solidFill>
                  <a:srgbClr val="6B7280"/>
                </a:solidFill>
                <a:latin typeface="Noto Sans SC"/>
                <a:ea typeface="Noto Sans SC"/>
                <a:cs typeface="Noto Sans SC"/>
                <a:sym typeface="Noto Sans SC"/>
              </a:rPr>
              <a:t>自监督学习存在明确的“伪监督信号”（如预测缺失词、句子排序），是有目标的学习过程；而无监督学习侧重发现数据的内在结构与模式。</a:t>
            </a:r>
            <a:endParaRPr lang="en-US" sz="1300" b="0" i="0" u="none" strike="noStrike">
              <a:solidFill>
                <a:srgbClr val="6B7280"/>
              </a:solidFill>
              <a:latin typeface="Noto Sans SC"/>
              <a:ea typeface="Noto Sans SC"/>
              <a:cs typeface="Noto Sans SC"/>
              <a:sym typeface="Noto Sans SC"/>
            </a:endParaRPr>
          </a:p>
          <a:p>
            <a:pPr marL="0" indent="0" algn="l">
              <a:lnSpc>
                <a:spcPct val="125000"/>
              </a:lnSpc>
              <a:spcBef>
                <a:spcPts val="1200"/>
              </a:spcBef>
            </a:pPr>
            <a:r>
              <a:rPr lang="en-US" sz="1500" b="1" i="0" u="none" strike="noStrike">
                <a:solidFill>
                  <a:srgbClr val="374151"/>
                </a:solidFill>
                <a:latin typeface="Noto Sans SC"/>
                <a:ea typeface="Noto Sans SC"/>
                <a:cs typeface="Noto Sans SC"/>
                <a:sym typeface="Noto Sans SC"/>
              </a:rPr>
              <a:t>核心区别</a:t>
            </a:r>
            <a:endParaRPr lang="en-US" sz="1500" b="1" i="0" u="none" strike="noStrike">
              <a:solidFill>
                <a:srgbClr val="374151"/>
              </a:solidFill>
              <a:latin typeface="Noto Sans SC"/>
              <a:ea typeface="Noto Sans SC"/>
              <a:cs typeface="Noto Sans SC"/>
              <a:sym typeface="Noto Sans SC"/>
            </a:endParaRPr>
          </a:p>
          <a:p>
            <a:pPr marL="0" indent="0" algn="l">
              <a:lnSpc>
                <a:spcPct val="108000"/>
              </a:lnSpc>
            </a:pPr>
            <a:r>
              <a:rPr lang="en-US" sz="1300" b="0" i="0" u="none" strike="noStrike">
                <a:solidFill>
                  <a:srgbClr val="6B7280"/>
                </a:solidFill>
                <a:latin typeface="Noto Sans SC"/>
                <a:ea typeface="Noto Sans SC"/>
                <a:cs typeface="Noto Sans SC"/>
                <a:sym typeface="Noto Sans SC"/>
              </a:rPr>
              <a:t>前者是“有监督的伪装”，通过构造任务实现自我监督；后者是“无目标的探索”，旨在发现数据的本质特征。</a:t>
            </a:r>
            <a:endParaRPr lang="en-US" sz="1300" b="0" i="0" u="none" strike="noStrike">
              <a:solidFill>
                <a:srgbClr val="6B7280"/>
              </a:solidFill>
              <a:latin typeface="Noto Sans SC"/>
              <a:ea typeface="Noto Sans SC"/>
              <a:cs typeface="Noto Sans SC"/>
              <a:sym typeface="Noto Sans SC"/>
            </a:endParaRPr>
          </a:p>
        </p:txBody>
      </p:sp>
      <p:sp>
        <p:nvSpPr>
          <p:cNvPr id="20" name="AutoShape 20"/>
          <p:cNvSpPr/>
          <p:nvPr/>
        </p:nvSpPr>
        <p:spPr>
          <a:xfrm>
            <a:off x="762000" y="5905500"/>
            <a:ext cx="10668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0" u="none" strike="noStrike">
                <a:solidFill>
                  <a:srgbClr val="6B7280"/>
                </a:solidFill>
                <a:latin typeface="Noto Sans SC"/>
                <a:ea typeface="Noto Sans SC"/>
                <a:cs typeface="Noto Sans SC"/>
                <a:sym typeface="Noto Sans SC"/>
              </a:rPr>
              <a:t>自监督学习是当前AI发展的核心驱动力之一，我们需要辩证看待其潜力与局限，在利用其强大能力的同时规避潜在风险。</a:t>
            </a:r>
            <a:endParaRPr lang="en-US" sz="11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9525000" y="-1270000"/>
            <a:ext cx="3810000" cy="3810000"/>
          </a:xfrm>
          <a:prstGeom prst="ellipse">
            <a:avLst/>
          </a:prstGeom>
          <a:solidFill>
            <a:srgbClr val="0052FF">
              <a:alpha val="5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635000" y="5080000"/>
            <a:ext cx="2540000" cy="2540000"/>
          </a:xfrm>
          <a:prstGeom prst="ellipse">
            <a:avLst/>
          </a:prstGeom>
          <a:solidFill>
            <a:srgbClr val="0052FF">
              <a:alpha val="5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508000"/>
            <a:ext cx="1066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1F2937"/>
                </a:solidFill>
                <a:latin typeface="Noto Sans SC"/>
                <a:ea typeface="Noto Sans SC"/>
                <a:cs typeface="Noto Sans SC"/>
                <a:sym typeface="Noto Sans SC"/>
              </a:rPr>
              <a:t>M3: 涌现能力 —— 规模带来的“魔法”时刻</a:t>
            </a:r>
            <a:endParaRPr lang="en-US" sz="1100"/>
          </a:p>
        </p:txBody>
      </p:sp>
      <p:sp>
        <p:nvSpPr>
          <p:cNvPr id="5" name="AutoShape 5"/>
          <p:cNvSpPr/>
          <p:nvPr/>
        </p:nvSpPr>
        <p:spPr>
          <a:xfrm>
            <a:off x="762000" y="1397000"/>
            <a:ext cx="10668000" cy="1079500"/>
          </a:xfrm>
          <a:prstGeom prst="roundRect">
            <a:avLst>
              <a:gd name="adj" fmla="val 0"/>
            </a:avLst>
          </a:prstGeom>
          <a:solidFill>
            <a:srgbClr val="0052FF">
              <a:alpha val="5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762000" y="1397000"/>
            <a:ext cx="76200" cy="1079500"/>
          </a:xfrm>
          <a:prstGeom prst="roundRect">
            <a:avLst>
              <a:gd name="adj" fmla="val 0"/>
            </a:avLst>
          </a:prstGeom>
          <a:solidFill>
            <a:srgbClr val="0052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nvSpPr>
        <p:spPr>
          <a:xfrm>
            <a:off x="1016000" y="1498600"/>
            <a:ext cx="10287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600" b="1" i="0" u="none" strike="noStrike">
                <a:solidFill>
                  <a:srgbClr val="0052FF"/>
                </a:solidFill>
                <a:latin typeface="Noto Sans SC"/>
                <a:ea typeface="Noto Sans SC"/>
                <a:cs typeface="Noto Sans SC"/>
                <a:sym typeface="Noto Sans SC"/>
              </a:rPr>
              <a:t>什么是涌现能力？</a:t>
            </a:r>
            <a:r>
              <a:rPr lang="en-US" sz="1600" b="0" i="0" u="none" strike="noStrike">
                <a:solidFill>
                  <a:srgbClr val="1F2329"/>
                </a:solidFill>
                <a:latin typeface="Noto Sans SC"/>
                <a:ea typeface="Noto Sans SC"/>
                <a:cs typeface="Noto Sans SC"/>
                <a:sym typeface="Noto Sans SC"/>
              </a:rPr>
              <a:t> </a:t>
            </a:r>
            <a:r>
              <a:rPr lang="en-US" sz="1400" b="0" i="0" u="none" strike="noStrike">
                <a:solidFill>
                  <a:srgbClr val="4B5563"/>
                </a:solidFill>
                <a:latin typeface="Noto Sans SC"/>
                <a:ea typeface="Noto Sans SC"/>
                <a:cs typeface="Noto Sans SC"/>
                <a:sym typeface="Noto Sans SC"/>
              </a:rPr>
              <a:t>指当模型的参数规模、训练数据量和算力达到一定程度后，突然出现的、较小模型完全不具备的复杂能力。它不是线性增长的结果，而是规模突破临界点后的“质变”。</a:t>
            </a:r>
            <a:endParaRPr lang="en-US" sz="1100"/>
          </a:p>
        </p:txBody>
      </p:sp>
      <p:sp>
        <p:nvSpPr>
          <p:cNvPr id="8" name="AutoShape 8"/>
          <p:cNvSpPr/>
          <p:nvPr/>
        </p:nvSpPr>
        <p:spPr>
          <a:xfrm>
            <a:off x="762000" y="2667000"/>
            <a:ext cx="10668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1F2937"/>
                </a:solidFill>
                <a:latin typeface="Noto Sans SC"/>
                <a:ea typeface="Noto Sans SC"/>
                <a:cs typeface="Noto Sans SC"/>
                <a:sym typeface="Noto Sans SC"/>
              </a:rPr>
              <a:t>典型涌现能力表现</a:t>
            </a:r>
            <a:endParaRPr lang="en-US" sz="1100"/>
          </a:p>
        </p:txBody>
      </p:sp>
      <p:sp>
        <p:nvSpPr>
          <p:cNvPr id="9" name="AutoShape 9"/>
          <p:cNvSpPr/>
          <p:nvPr/>
        </p:nvSpPr>
        <p:spPr>
          <a:xfrm>
            <a:off x="762000" y="3175000"/>
            <a:ext cx="2540000" cy="1714500"/>
          </a:xfrm>
          <a:prstGeom prst="roundRect">
            <a:avLst>
              <a:gd name="adj" fmla="val 0"/>
            </a:avLst>
          </a:prstGeom>
          <a:solidFill>
            <a:srgbClr val="F3F4F6">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52500" y="3365500"/>
            <a:ext cx="304800" cy="304800"/>
          </a:xfrm>
          <a:prstGeom prst="rect">
            <a:avLst/>
          </a:prstGeom>
        </p:spPr>
      </p:pic>
      <p:sp>
        <p:nvSpPr>
          <p:cNvPr id="11" name="AutoShape 11"/>
          <p:cNvSpPr/>
          <p:nvPr/>
        </p:nvSpPr>
        <p:spPr>
          <a:xfrm>
            <a:off x="1333500" y="3365500"/>
            <a:ext cx="1905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多步推理</a:t>
            </a:r>
            <a:endParaRPr lang="en-US" sz="1100"/>
          </a:p>
        </p:txBody>
      </p:sp>
      <p:sp>
        <p:nvSpPr>
          <p:cNvPr id="12" name="AutoShape 12"/>
          <p:cNvSpPr/>
          <p:nvPr/>
        </p:nvSpPr>
        <p:spPr>
          <a:xfrm>
            <a:off x="952500" y="3810000"/>
            <a:ext cx="2159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300" b="0" i="0" u="none" strike="noStrike">
                <a:solidFill>
                  <a:srgbClr val="6B7280"/>
                </a:solidFill>
                <a:latin typeface="Noto Sans SC"/>
                <a:ea typeface="Noto Sans SC"/>
                <a:cs typeface="Noto Sans SC"/>
                <a:sym typeface="Noto Sans SC"/>
              </a:rPr>
              <a:t>解决需要拆解步骤的数学或逻辑难题，构建完整的推理链条，而非简单的直接回答。</a:t>
            </a:r>
            <a:endParaRPr lang="en-US" sz="1100"/>
          </a:p>
        </p:txBody>
      </p:sp>
      <p:sp>
        <p:nvSpPr>
          <p:cNvPr id="13" name="AutoShape 13"/>
          <p:cNvSpPr/>
          <p:nvPr/>
        </p:nvSpPr>
        <p:spPr>
          <a:xfrm>
            <a:off x="3467100" y="3175000"/>
            <a:ext cx="2540000" cy="1714500"/>
          </a:xfrm>
          <a:prstGeom prst="roundRect">
            <a:avLst>
              <a:gd name="adj" fmla="val 0"/>
            </a:avLst>
          </a:prstGeom>
          <a:solidFill>
            <a:srgbClr val="F3F4F6">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57600" y="3365500"/>
            <a:ext cx="304800" cy="304800"/>
          </a:xfrm>
          <a:prstGeom prst="rect">
            <a:avLst/>
          </a:prstGeom>
        </p:spPr>
      </p:pic>
      <p:sp>
        <p:nvSpPr>
          <p:cNvPr id="15" name="AutoShape 15"/>
          <p:cNvSpPr/>
          <p:nvPr/>
        </p:nvSpPr>
        <p:spPr>
          <a:xfrm>
            <a:off x="4038600" y="3365500"/>
            <a:ext cx="1905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跨领域总结</a:t>
            </a:r>
            <a:endParaRPr lang="en-US" sz="1100"/>
          </a:p>
        </p:txBody>
      </p:sp>
      <p:sp>
        <p:nvSpPr>
          <p:cNvPr id="16" name="AutoShape 16"/>
          <p:cNvSpPr/>
          <p:nvPr/>
        </p:nvSpPr>
        <p:spPr>
          <a:xfrm>
            <a:off x="3657600" y="3810000"/>
            <a:ext cx="2159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300" b="0" i="0" u="none" strike="noStrike">
                <a:solidFill>
                  <a:srgbClr val="6B7280"/>
                </a:solidFill>
                <a:latin typeface="Noto Sans SC"/>
                <a:ea typeface="Noto Sans SC"/>
                <a:cs typeface="Noto Sans SC"/>
                <a:sym typeface="Noto Sans SC"/>
              </a:rPr>
              <a:t>打通不同学科壁垒，提炼多篇异质文章的核心关联，生成高价值的综合洞察。</a:t>
            </a:r>
            <a:endParaRPr lang="en-US" sz="1100"/>
          </a:p>
        </p:txBody>
      </p:sp>
      <p:sp>
        <p:nvSpPr>
          <p:cNvPr id="17" name="AutoShape 17"/>
          <p:cNvSpPr/>
          <p:nvPr/>
        </p:nvSpPr>
        <p:spPr>
          <a:xfrm>
            <a:off x="6172200" y="3175000"/>
            <a:ext cx="2540000" cy="1714500"/>
          </a:xfrm>
          <a:prstGeom prst="roundRect">
            <a:avLst>
              <a:gd name="adj" fmla="val 0"/>
            </a:avLst>
          </a:prstGeom>
          <a:solidFill>
            <a:srgbClr val="F3F4F6">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8" name="Picture 1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362700" y="3365500"/>
            <a:ext cx="304800" cy="304800"/>
          </a:xfrm>
          <a:prstGeom prst="rect">
            <a:avLst/>
          </a:prstGeom>
        </p:spPr>
      </p:pic>
      <p:sp>
        <p:nvSpPr>
          <p:cNvPr id="19" name="AutoShape 19"/>
          <p:cNvSpPr/>
          <p:nvPr/>
        </p:nvSpPr>
        <p:spPr>
          <a:xfrm>
            <a:off x="6743700" y="3365500"/>
            <a:ext cx="1905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复杂指令执行</a:t>
            </a:r>
            <a:endParaRPr lang="en-US" sz="1100"/>
          </a:p>
        </p:txBody>
      </p:sp>
      <p:sp>
        <p:nvSpPr>
          <p:cNvPr id="20" name="AutoShape 20"/>
          <p:cNvSpPr/>
          <p:nvPr/>
        </p:nvSpPr>
        <p:spPr>
          <a:xfrm>
            <a:off x="6362700" y="3810000"/>
            <a:ext cx="2159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300" b="0" i="0" u="none" strike="noStrike">
                <a:solidFill>
                  <a:srgbClr val="6B7280"/>
                </a:solidFill>
                <a:latin typeface="Noto Sans SC"/>
                <a:ea typeface="Noto Sans SC"/>
                <a:cs typeface="Noto Sans SC"/>
                <a:sym typeface="Noto Sans SC"/>
              </a:rPr>
              <a:t>精准理解并执行多条件、多维度的复杂指令，如“分点总结并举例说明”等要求。</a:t>
            </a:r>
            <a:endParaRPr lang="en-US" sz="1100"/>
          </a:p>
        </p:txBody>
      </p:sp>
      <p:sp>
        <p:nvSpPr>
          <p:cNvPr id="21" name="AutoShape 21"/>
          <p:cNvSpPr/>
          <p:nvPr/>
        </p:nvSpPr>
        <p:spPr>
          <a:xfrm>
            <a:off x="8890000" y="3175000"/>
            <a:ext cx="2540000" cy="1714500"/>
          </a:xfrm>
          <a:prstGeom prst="roundRect">
            <a:avLst>
              <a:gd name="adj" fmla="val 0"/>
            </a:avLst>
          </a:prstGeom>
          <a:solidFill>
            <a:srgbClr val="F3F4F6">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22" name="Picture 2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80500" y="3365500"/>
            <a:ext cx="304800" cy="304800"/>
          </a:xfrm>
          <a:prstGeom prst="rect">
            <a:avLst/>
          </a:prstGeom>
        </p:spPr>
      </p:pic>
      <p:sp>
        <p:nvSpPr>
          <p:cNvPr id="23" name="AutoShape 23"/>
          <p:cNvSpPr/>
          <p:nvPr/>
        </p:nvSpPr>
        <p:spPr>
          <a:xfrm>
            <a:off x="9461500" y="3365500"/>
            <a:ext cx="1905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洞察言外之意</a:t>
            </a:r>
            <a:endParaRPr lang="en-US" sz="1100"/>
          </a:p>
        </p:txBody>
      </p:sp>
      <p:sp>
        <p:nvSpPr>
          <p:cNvPr id="24" name="AutoShape 24"/>
          <p:cNvSpPr/>
          <p:nvPr/>
        </p:nvSpPr>
        <p:spPr>
          <a:xfrm>
            <a:off x="9080500" y="3810000"/>
            <a:ext cx="2159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300" b="0" i="0" u="none" strike="noStrike">
                <a:solidFill>
                  <a:srgbClr val="6B7280"/>
                </a:solidFill>
                <a:latin typeface="Noto Sans SC"/>
                <a:ea typeface="Noto Sans SC"/>
                <a:cs typeface="Noto Sans SC"/>
                <a:sym typeface="Noto Sans SC"/>
              </a:rPr>
              <a:t>捕捉话语中的潜台词、隐喻、讽刺与深层情感倾向，理解非字面表达的含义。</a:t>
            </a:r>
            <a:endParaRPr lang="en-US" sz="1100"/>
          </a:p>
        </p:txBody>
      </p:sp>
      <p:sp>
        <p:nvSpPr>
          <p:cNvPr id="25" name="AutoShape 25"/>
          <p:cNvSpPr/>
          <p:nvPr/>
        </p:nvSpPr>
        <p:spPr>
          <a:xfrm>
            <a:off x="762000" y="5143500"/>
            <a:ext cx="5270500" cy="1270000"/>
          </a:xfrm>
          <a:prstGeom prst="roundRect">
            <a:avLst>
              <a:gd name="adj" fmla="val 0"/>
            </a:avLst>
          </a:prstGeom>
          <a:solidFill>
            <a:srgbClr val="0052FF">
              <a:alpha val="8000"/>
            </a:srgbClr>
          </a:solidFill>
          <a:ln w="25400" cap="flat" cmpd="sng">
            <a:noFill/>
            <a:prstDash val="solid"/>
            <a:round/>
          </a:ln>
        </p:spPr>
        <p:txBody>
          <a:bodyPr vert="horz" wrap="square" lIns="63500" tIns="63500" rIns="63500" bIns="63500" rtlCol="0" anchor="ctr"/>
          <a:lstStyle/>
          <a:p>
            <a:pPr algn="ctr">
              <a:defRPr/>
            </a:pPr>
          </a:p>
        </p:txBody>
      </p:sp>
      <p:pic>
        <p:nvPicPr>
          <p:cNvPr id="26" name="Picture 2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52500" y="5334000"/>
            <a:ext cx="406400" cy="406400"/>
          </a:xfrm>
          <a:prstGeom prst="rect">
            <a:avLst/>
          </a:prstGeom>
        </p:spPr>
      </p:pic>
      <p:sp>
        <p:nvSpPr>
          <p:cNvPr id="27" name="AutoShape 27"/>
          <p:cNvSpPr/>
          <p:nvPr/>
        </p:nvSpPr>
        <p:spPr>
          <a:xfrm>
            <a:off x="1460500" y="5334000"/>
            <a:ext cx="4445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规模阈值效应：从量变到质变</a:t>
            </a:r>
            <a:endParaRPr lang="en-US" sz="1100"/>
          </a:p>
        </p:txBody>
      </p:sp>
      <p:sp>
        <p:nvSpPr>
          <p:cNvPr id="28" name="AutoShape 28"/>
          <p:cNvSpPr/>
          <p:nvPr/>
        </p:nvSpPr>
        <p:spPr>
          <a:xfrm>
            <a:off x="1460500" y="5715000"/>
            <a:ext cx="4445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300" b="0" i="0" u="none" strike="noStrike">
                <a:solidFill>
                  <a:srgbClr val="4B5563"/>
                </a:solidFill>
                <a:latin typeface="Noto Sans SC"/>
                <a:ea typeface="Noto Sans SC"/>
                <a:cs typeface="Noto Sans SC"/>
                <a:sym typeface="Noto Sans SC"/>
              </a:rPr>
              <a:t>能力并非随规模线性增长，而是在达到特定参数规模与算力的临界点后，能力突然显著增强，呈现“爆发式”涌现。</a:t>
            </a:r>
            <a:endParaRPr lang="en-US" sz="1100"/>
          </a:p>
        </p:txBody>
      </p:sp>
      <p:sp>
        <p:nvSpPr>
          <p:cNvPr id="29" name="AutoShape 29"/>
          <p:cNvSpPr/>
          <p:nvPr/>
        </p:nvSpPr>
        <p:spPr>
          <a:xfrm>
            <a:off x="6159500" y="5143500"/>
            <a:ext cx="5270500" cy="1270000"/>
          </a:xfrm>
          <a:prstGeom prst="roundRect">
            <a:avLst>
              <a:gd name="adj" fmla="val 0"/>
            </a:avLst>
          </a:prstGeom>
          <a:solidFill>
            <a:srgbClr val="0052FF">
              <a:alpha val="8000"/>
            </a:srgbClr>
          </a:solidFill>
          <a:ln w="25400" cap="flat" cmpd="sng">
            <a:noFill/>
            <a:prstDash val="solid"/>
            <a:round/>
          </a:ln>
        </p:spPr>
        <p:txBody>
          <a:bodyPr vert="horz" wrap="square" lIns="63500" tIns="63500" rIns="63500" bIns="63500" rtlCol="0" anchor="ctr"/>
          <a:lstStyle/>
          <a:p>
            <a:pPr algn="ctr">
              <a:defRPr/>
            </a:pPr>
          </a:p>
        </p:txBody>
      </p:sp>
      <p:pic>
        <p:nvPicPr>
          <p:cNvPr id="30" name="Picture 30"/>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350000" y="5334000"/>
            <a:ext cx="406400" cy="406400"/>
          </a:xfrm>
          <a:prstGeom prst="rect">
            <a:avLst/>
          </a:prstGeom>
        </p:spPr>
      </p:pic>
      <p:sp>
        <p:nvSpPr>
          <p:cNvPr id="31" name="AutoShape 31"/>
          <p:cNvSpPr/>
          <p:nvPr/>
        </p:nvSpPr>
        <p:spPr>
          <a:xfrm>
            <a:off x="6858000" y="5334000"/>
            <a:ext cx="4445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任务依赖差异：能力涌现的异步性</a:t>
            </a:r>
            <a:endParaRPr lang="en-US" sz="1100"/>
          </a:p>
        </p:txBody>
      </p:sp>
      <p:sp>
        <p:nvSpPr>
          <p:cNvPr id="32" name="AutoShape 32"/>
          <p:cNvSpPr/>
          <p:nvPr/>
        </p:nvSpPr>
        <p:spPr>
          <a:xfrm>
            <a:off x="6858000" y="5715000"/>
            <a:ext cx="4445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300" b="0" i="0" u="none" strike="noStrike">
                <a:solidFill>
                  <a:srgbClr val="4B5563"/>
                </a:solidFill>
                <a:latin typeface="Noto Sans SC"/>
                <a:ea typeface="Noto Sans SC"/>
                <a:cs typeface="Noto Sans SC"/>
                <a:sym typeface="Noto Sans SC"/>
              </a:rPr>
              <a:t>不同能力涌现的临界规模不同。例如，简单问答能力可能在较小规模出现，而复杂的逻辑推理则需要更高的模型规模才能显现。</a:t>
            </a:r>
            <a:endParaRPr lang="en-US" sz="1100"/>
          </a:p>
        </p:txBody>
      </p:sp>
    </p:spTree>
  </p:cSld>
  <p:clrMapOvr>
    <a:masterClrMapping/>
  </p:clrMapOvr>
</p:sld>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6898</Words>
  <Application>WPS 文字</Application>
  <PresentationFormat/>
  <Paragraphs>418</Paragraphs>
  <Slides>19</Slides>
  <Notes>0</Notes>
  <HiddenSlides>0</HiddenSlides>
  <MMClips>0</MMClips>
  <ScaleCrop>false</ScaleCrop>
  <HeadingPairs>
    <vt:vector size="6" baseType="variant">
      <vt:variant>
        <vt:lpstr>已用的字体</vt:lpstr>
      </vt:variant>
      <vt:variant>
        <vt:i4>15</vt:i4>
      </vt:variant>
      <vt:variant>
        <vt:lpstr>主题</vt:lpstr>
      </vt:variant>
      <vt:variant>
        <vt:i4>2</vt:i4>
      </vt:variant>
      <vt:variant>
        <vt:lpstr>幻灯片标题</vt:lpstr>
      </vt:variant>
      <vt:variant>
        <vt:i4>19</vt:i4>
      </vt:variant>
    </vt:vector>
  </HeadingPairs>
  <TitlesOfParts>
    <vt:vector size="36" baseType="lpstr">
      <vt:lpstr>Arial</vt:lpstr>
      <vt:lpstr>宋体</vt:lpstr>
      <vt:lpstr>Wingdings</vt:lpstr>
      <vt:lpstr>Arial</vt:lpstr>
      <vt:lpstr>Noto Sans SC</vt:lpstr>
      <vt:lpstr>Thonburi</vt:lpstr>
      <vt:lpstr>宋体</vt:lpstr>
      <vt:lpstr>汉仪书宋二KW</vt:lpstr>
      <vt:lpstr>微软雅黑</vt:lpstr>
      <vt:lpstr>汉仪旗黑</vt:lpstr>
      <vt:lpstr>Arial Unicode MS</vt:lpstr>
      <vt:lpstr>Noto Sans SC</vt:lpstr>
      <vt:lpstr>苹方-简</vt:lpstr>
      <vt:lpstr>宋体-简</vt:lpstr>
      <vt:lpstr>Apple Color Emoji</vt:lpstr>
      <vt:lpstr>Office 主题​​</vt:lpstr>
      <vt:lpstr>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阳建（RockYang）</cp:lastModifiedBy>
  <cp:revision>1</cp:revision>
  <dcterms:created xsi:type="dcterms:W3CDTF">2026-09-02T01:34:03Z</dcterms:created>
  <dcterms:modified xsi:type="dcterms:W3CDTF">2026-09-02T01:34:03Z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{"Label":"1","ContentProducer":"001191110102MACQD9K64010000","ProduceID":"7680744958987537396","ReservedCode1":"","ContentPropagator":"","PropagateID":"","ReservedCode2":""}</vt:lpwstr>
  </property>
  <property fmtid="{D5CDD505-2E9C-101B-9397-08002B2CF9AE}" pid="3" name="ICV">
    <vt:lpwstr>97F26247B371103B0B7D976A70003993_42</vt:lpwstr>
  </property>
  <property fmtid="{D5CDD505-2E9C-101B-9397-08002B2CF9AE}" pid="4" name="KSOProductBuildVer">
    <vt:lpwstr>2052-7.4.1.8983</vt:lpwstr>
  </property>
</Properties>
</file>