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slides/slide10.xml" ContentType="application/vnd.openxmlformats-officedocument.presentationml.slide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docProps/app.xml" ContentType="application/vnd.openxmlformats-officedocument.extended-propertie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2" Type="http://schemas.openxmlformats.org/officeDocument/2006/relationships/extended-properties" Target="docProps/app.xml" /><Relationship Id="rId1" Type="http://schemas.openxmlformats.org/package/2006/relationships/metadata/core-properties" Target="docProps/core.xml" /><Relationship Id="rId0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>
  <p:sldMasterIdLst>
    <p:sldMasterId id="2147483648" r:id="rId0"/>
  </p:sldMasterIdLst>
  <p:notesMasterIdLst>
    <p:notesMasterId r:id="rId15"/>
  </p:notesMasterIdLst>
  <p:sldIdLst>
    <p:sldId id="256" r:id="rId1"/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uri="{E76CE94A-603C-4142-B9EB-6D1370010A27}"/>
    <p:ext uri="{D31A062A-798A-4329-ABDD-BBA856620510}"/>
    <p:ext uri="{FD5EFAAD-0ECE-453E-9831-46B23BE46B34}"/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9" Type="http://schemas.openxmlformats.org/officeDocument/2006/relationships/slide" Target="slides/slide9.xml" /><Relationship Id="rId8" Type="http://schemas.openxmlformats.org/officeDocument/2006/relationships/slide" Target="slides/slide8.xml" /><Relationship Id="rId7" Type="http://schemas.openxmlformats.org/officeDocument/2006/relationships/slide" Target="slides/slide7.xml" /><Relationship Id="rId6" Type="http://schemas.openxmlformats.org/officeDocument/2006/relationships/slide" Target="slides/slide6.xml" /><Relationship Id="rId2" Type="http://schemas.openxmlformats.org/officeDocument/2006/relationships/slide" Target="slides/slide2.xml" /><Relationship Id="rId0" Type="http://schemas.openxmlformats.org/officeDocument/2006/relationships/slideMaster" Target="slideMasters/slideMaster1.xml" /><Relationship Id="rId14" Type="http://schemas.openxmlformats.org/officeDocument/2006/relationships/slide" Target="slides/slide14.xml" /><Relationship Id="rId18" Type="http://schemas.openxmlformats.org/officeDocument/2006/relationships/viewProps" Target="viewProps.xml" /><Relationship Id="rId16" Type="http://schemas.openxmlformats.org/officeDocument/2006/relationships/presProps" Target="presProps.xml" /><Relationship Id="rId13" Type="http://schemas.openxmlformats.org/officeDocument/2006/relationships/slide" Target="slides/slide13.xml" /><Relationship Id="rId4" Type="http://schemas.openxmlformats.org/officeDocument/2006/relationships/slide" Target="slides/slide4.xml" /><Relationship Id="rId12" Type="http://schemas.openxmlformats.org/officeDocument/2006/relationships/slide" Target="slides/slide12.xml" /><Relationship Id="rId10" Type="http://schemas.openxmlformats.org/officeDocument/2006/relationships/slide" Target="slides/slide10.xml" /><Relationship Id="rId11" Type="http://schemas.openxmlformats.org/officeDocument/2006/relationships/slide" Target="slides/slide11.xml" /><Relationship Id="rId5" Type="http://schemas.openxmlformats.org/officeDocument/2006/relationships/slide" Target="slides/slide5.xml" /><Relationship Id="rId17" Type="http://schemas.openxmlformats.org/officeDocument/2006/relationships/tableStyles" Target="tableStyles.xml" /><Relationship Id="rId3" Type="http://schemas.openxmlformats.org/officeDocument/2006/relationships/slide" Target="slides/slide3.xml" /><Relationship Id="rId15" Type="http://schemas.openxmlformats.org/officeDocument/2006/relationships/notesMaster" Target="notesMasters/notesMaster1.xml" /><Relationship Id="rId1" Type="http://schemas.openxmlformats.org/officeDocument/2006/relationships/slide" Target="slides/slide1.xml" /></Relationships>
</file>

<file path=ppt/notesMasters/_rels/notesMaster1.xml.rels><?xml version="1.0" encoding="UTF-8" standalone="yes"?><Relationships xmlns="http://schemas.openxmlformats.org/package/2006/relationships"><Relationship Id="rId0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0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 /><Relationship Id="rId0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0"/>
  </p:sldLayoutIdLst>
  <p:hf sldNum="0" hdr="0" ftr="0" dt="0"/>
  <p:txStyles>
    <p:titleStyle>
      <a:lvl1pPr algn="ctr" defTabSz="914400" rtl="0" eaLnBrk="1" latinLnBrk="0" hangingPunct="1">
        <a:spcBef>
          <a:spcPct val="1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0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1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2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3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14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2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3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4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5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6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7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8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_rels/slide9.xml.rels><?xml version="1.0" encoding="UTF-8" standalone="yes"?><Relationships xmlns="http://schemas.openxmlformats.org/package/2006/relationships"><Relationship Id="rId0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" descr="&lt;Slide&#10;    style={{&#10;        background: 'linear-gradient(135deg, #0B254E 0%, #2563EB 100%)',&#10;        padding: '20px 64px',&#10;        justifyContent: 'center',&#10;        fontFamily: '&quot;Microsoft YaHei&quot;, &quot;微软雅黑&quot;, sans-serif',&#10;    }}&#10;&gt;&#10;    &lt;Box style={{ position: 'absolute', top: -60, right: -80, width: 420, height: 420, background: 'rgba(6,182,212,0.16)', borderRadius: 210 }} /&gt;&#10;    &lt;Box style={{ position: 'absolute', bottom: -120, left: 620, width: 320, height: 320, background: 'rgba(255,255,255,0.06)', borderRadius: 160 }} /&gt;&#10;&#10;    &lt;Box style={{ position: 'relative', zIndex: 1 }}&gt;&#10;        &lt;Box style={{&#10;            alignSelf: 'flex-start',&#10;            padding: '8px 20px',&#10;            borderRadius: 999,&#10;            border: '2px solid rgba(255,255,255,0.55)',&#10;        }}&gt;&#10;            &lt;Text style={{ fontSize: 18, color: '#FFFFFF', letterSpacing: 2 }}&gt;第 06 次课 · 实操课 52 分钟&lt;/Text&gt;&#10;        &lt;/Box&gt;&#10;&#10;        &lt;Text style={{ fontSize: 60, fontWeight: 'bold', color: '#FFFFFF', marginTop: 40, lineHeight: 1.2 }}&gt;&#10;            本地模型部署与&lt;br /&gt;调用验证&#10;        &lt;/Text&gt;&#10;&#10;        &lt;Box style={{ width: 120, height: 6, background: 'linear-gradient(135deg, #06B6D4 0%, #F59E0B 100%)', marginTop: 32 }} /&gt;&#10;&#10;        &lt;Text style={{ fontSize: 26, color: 'rgba(255,255,255,0.92)', marginTop: 28, lineHeight: 1.5 }}&gt;&#10;            从一份 GGUF 文件开始，到自己电脑上能被调用的模型服务结束&#10;        &lt;/Text&gt;&#10;&#10;        &lt;Text style={{ fontSize: 18, color: 'rgba(255,255,255,0.7)', marginTop: 56 }}&gt;&#10;            AIGC 应用与实践 · 主讲：阳建&#10;        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3" name=""/>
          <p:cNvSpPr/>
          <p:nvPr/>
        </p:nvSpPr>
        <p:spPr>
          <a:xfrm rot="0" flipH="0" flipV="0">
            <a:off x="8953500" y="-571500"/>
            <a:ext cx="4000500" cy="4000500"/>
          </a:xfrm>
          <a:prstGeom prst="roundRect">
            <a:avLst>
              <a:gd name="adj" fmla="val 50000"/>
            </a:avLst>
          </a:prstGeom>
          <a:solidFill>
            <a:srgbClr val="06B6D4">
              <a:alpha val="16000"/>
            </a:srgbClr>
          </a:solidFill>
          <a:ln/>
        </p:spPr>
        <p:txBody>
          <a:bodyPr/>
          <a:p/>
        </p:txBody>
      </p:sp>
      <p:sp>
        <p:nvSpPr>
          <p:cNvPr id="4" name=""/>
          <p:cNvSpPr/>
          <p:nvPr/>
        </p:nvSpPr>
        <p:spPr>
          <a:xfrm rot="0" flipH="0" flipV="0">
            <a:off x="5905500" y="4953000"/>
            <a:ext cx="3048000" cy="3048000"/>
          </a:xfrm>
          <a:prstGeom prst="roundRect">
            <a:avLst>
              <a:gd name="adj" fmla="val 50000"/>
            </a:avLst>
          </a:prstGeom>
          <a:solidFill>
            <a:srgbClr val="FFFFFF">
              <a:alpha val="6000"/>
            </a:srgbClr>
          </a:solidFill>
          <a:ln/>
        </p:spPr>
        <p:txBody>
          <a:bodyPr/>
          <a:p/>
        </p:txBody>
      </p:sp>
      <p:sp>
        <p:nvSpPr>
          <p:cNvPr id="5" name=""/>
          <p:cNvSpPr/>
          <p:nvPr/>
        </p:nvSpPr>
        <p:spPr>
          <a:xfrm rot="0" flipH="0" flipV="0">
            <a:off x="609600" y="1323975"/>
            <a:ext cx="2838450" cy="361950"/>
          </a:xfrm>
          <a:prstGeom prst="roundRect">
            <a:avLst>
              <a:gd name="adj" fmla="val 2628947"/>
            </a:avLst>
          </a:prstGeom>
          <a:ln w="25400">
            <a:solidFill>
              <a:srgbClr val="FFFFFF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6" name="" descr="{&quot;isTemplate&quot;:true,&quot;type&quot;:&quot;text&quot;}"/>
          <p:cNvSpPr txBox="1"/>
          <p:nvPr/>
        </p:nvSpPr>
        <p:spPr>
          <a:xfrm rot="0" flipH="0" flipV="0">
            <a:off x="800100" y="1400175"/>
            <a:ext cx="24574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spc="150">
                <a:solidFill>
                  <a:srgbClr val="FFFFFF"/>
                </a:solidFill>
                <a:latin typeface="Microsoft YaHei"/>
                <a:ea typeface="Microsoft YaHei"/>
              </a:rPr>
              <a:t>第</a:t>
            </a:r>
            <a:r>
              <a:rPr lang="en-US" sz="1350" spc="150">
                <a:solidFill>
                  <a:srgbClr val="FFFFFF"/>
                </a:solidFill>
                <a:latin typeface="Microsoft YaHei"/>
                <a:ea typeface="Microsoft YaHei"/>
              </a:rPr>
              <a:t> 06 </a:t>
            </a:r>
            <a:r>
              <a:rPr lang="zh-CN" sz="1350" spc="150">
                <a:solidFill>
                  <a:srgbClr val="FFFFFF"/>
                </a:solidFill>
                <a:latin typeface="Microsoft YaHei"/>
                <a:ea typeface="Microsoft YaHei"/>
              </a:rPr>
              <a:t>次课</a:t>
            </a:r>
            <a:r>
              <a:rPr lang="en-US" sz="1350" spc="150">
                <a:solidFill>
                  <a:srgbClr val="FFFFFF"/>
                </a:solidFill>
                <a:latin typeface="Microsoft YaHei"/>
                <a:ea typeface="Microsoft YaHei"/>
              </a:rPr>
              <a:t> · </a:t>
            </a:r>
            <a:r>
              <a:rPr lang="zh-CN" sz="1350" spc="150">
                <a:solidFill>
                  <a:srgbClr val="FFFFFF"/>
                </a:solidFill>
                <a:latin typeface="Microsoft YaHei"/>
                <a:ea typeface="Microsoft YaHei"/>
              </a:rPr>
              <a:t>实操课</a:t>
            </a:r>
            <a:r>
              <a:rPr lang="en-US" sz="1350" spc="150">
                <a:solidFill>
                  <a:srgbClr val="FFFFFF"/>
                </a:solidFill>
                <a:latin typeface="Microsoft YaHei"/>
                <a:ea typeface="Microsoft YaHei"/>
              </a:rPr>
              <a:t> 52 </a:t>
            </a:r>
            <a:r>
              <a:rPr lang="zh-CN" sz="1350" spc="150">
                <a:solidFill>
                  <a:srgbClr val="FFFFFF"/>
                </a:solidFill>
                <a:latin typeface="Microsoft YaHei"/>
                <a:ea typeface="Microsoft YaHei"/>
              </a:rPr>
              <a:t>分钟</a:t>
            </a:r>
            <a:endParaRPr/>
          </a:p>
        </p:txBody>
      </p:sp>
      <p:sp>
        <p:nvSpPr>
          <p:cNvPr id="7" name="" descr="{&quot;isTemplate&quot;:true,&quot;type&quot;:&quot;text&quot;}"/>
          <p:cNvSpPr txBox="1"/>
          <p:nvPr/>
        </p:nvSpPr>
        <p:spPr>
          <a:xfrm rot="0" flipH="0" flipV="0">
            <a:off x="609600" y="2066925"/>
            <a:ext cx="10972800" cy="1647825"/>
          </a:xfrm>
          <a:prstGeom prst="rect"/>
        </p:spPr>
        <p:txBody>
          <a:bodyPr wrap="none" lIns="0" tIns="0" rIns="0" bIns="0"/>
          <a:p>
            <a:pPr>
              <a:lnSpc>
                <a:spcPct val="120000"/>
              </a:lnSpc>
            </a:pPr>
            <a:r>
              <a:rPr lang="zh-CN" sz="4500" b="1">
                <a:solidFill>
                  <a:srgbClr val="FFFFFF"/>
                </a:solidFill>
                <a:latin typeface="Microsoft YaHei"/>
                <a:ea typeface="Microsoft YaHei"/>
              </a:rPr>
              <a:t>本地模型部署与</a:t>
            </a:r>
            <a:endParaRPr/>
          </a:p>
          <a:p>
            <a:pPr>
              <a:lnSpc>
                <a:spcPct val="120000"/>
              </a:lnSpc>
            </a:pPr>
            <a:r>
              <a:rPr lang="zh-CN" sz="4500" b="1">
                <a:solidFill>
                  <a:srgbClr val="FFFFFF"/>
                </a:solidFill>
                <a:latin typeface="Microsoft YaHei"/>
                <a:ea typeface="Microsoft YaHei"/>
              </a:rPr>
              <a:t>调用验证</a:t>
            </a:r>
            <a:endParaRPr/>
          </a:p>
        </p:txBody>
      </p:sp>
      <p:sp>
        <p:nvSpPr>
          <p:cNvPr id="8" name=""/>
          <p:cNvSpPr/>
          <p:nvPr/>
        </p:nvSpPr>
        <p:spPr>
          <a:xfrm rot="0" flipH="0" flipV="0">
            <a:off x="609600" y="4019550"/>
            <a:ext cx="1143000" cy="57150"/>
          </a:xfrm>
          <a:prstGeom prst="rect">
            <a:avLst/>
          </a:prstGeom>
          <a:gradFill>
            <a:gsLst>
              <a:gs pos="0">
                <a:srgbClr val="06B6D4"/>
              </a:gs>
              <a:gs pos="100000">
                <a:srgbClr val="F59E0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9" name="" descr="{&quot;isTemplate&quot;:true,&quot;type&quot;:&quot;text&quot;}"/>
          <p:cNvSpPr txBox="1"/>
          <p:nvPr/>
        </p:nvSpPr>
        <p:spPr>
          <a:xfrm rot="0" flipH="0" flipV="0">
            <a:off x="609600" y="4343400"/>
            <a:ext cx="10972800" cy="4476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950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从一份</a:t>
            </a:r>
            <a:r>
              <a:rPr lang="en-US" sz="1950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 GGUF </a:t>
            </a:r>
            <a:r>
              <a:rPr lang="zh-CN" sz="1950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文件开始，到自己电脑上能被调用的模型服务结束</a:t>
            </a:r>
            <a:endParaRPr/>
          </a:p>
        </p:txBody>
      </p:sp>
      <p:sp>
        <p:nvSpPr>
          <p:cNvPr id="10" name="" descr="{&quot;isTemplate&quot;:true,&quot;type&quot;:&quot;text&quot;}"/>
          <p:cNvSpPr txBox="1"/>
          <p:nvPr/>
        </p:nvSpPr>
        <p:spPr>
          <a:xfrm rot="0" flipH="0" flipV="0">
            <a:off x="609600" y="5324475"/>
            <a:ext cx="10972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AIGC </a:t>
            </a:r>
            <a:r>
              <a:rPr lang="zh-CN" sz="13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应用与实践</a:t>
            </a:r>
            <a:r>
              <a:rPr lang="en-US" sz="13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3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主讲：阳建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>
  <p:cSld>
    <p:spTree>
      <p:nvGrpSpPr>
        <p:cNvPr id="11" name="" descr="&lt;Slide&#10;    style={{&#10;        background: 'linear-gradient(135deg, #0B254E 0%, #2563EB 100%)',&#10;        padding: '20px 64px',&#10;        justifyContent: 'center',&#10;        fontFamily: '&quot;Microsoft YaHei&quot;, &quot;微软雅黑&quot;, sans-serif',&#10;    }}&#10;&gt;&#10;    &lt;Box style={{ position: 'absolute', top: -90, right: 620, width: 340, height: 340, background: 'rgba(6,182,212,0.18)', borderRadius: 170 }} /&gt;&#10;&#10;    &lt;Box style={{ position: 'relative', zIndex: 1 }}&gt;&#10;        &lt;Text style={{ fontSize: 120, fontWeight: 'bold', color: 'rgba(255,255,255,0.22)', lineHeight: 1 }}&gt;03&lt;/Text&gt;&#10;        &lt;Text style={{ fontSize: 52, fontWeight: 'bold', color: '#FFFFFF', marginTop: 16, lineHeight: 1.3 }}&gt;&#10;            兼容接口验证&#10;        &lt;/Text&gt;&#10;        &lt;Box style={{ width: 100, height: 5, background: '#F59E0B', marginTop: 26 }} /&gt;&#10;        &lt;Text style={{ fontSize: 22, color: 'rgba(255,255,255,0.88)', marginTop: 24, lineHeight: 1.6 }}&gt;&#10;            发一次请求 · 读一段 JSON · 核三个字段&#10;        &lt;/Text&gt;&#10;        &lt;Text style={{ fontSize: 18, color: 'rgba(255,255,255,0.65)', marginTop: 40 }}&gt;&#10;            16 分钟 · 产出：一份接口连通测试记录&#10;        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13" name=""/>
          <p:cNvSpPr/>
          <p:nvPr/>
        </p:nvSpPr>
        <p:spPr>
          <a:xfrm rot="0" flipH="0" flipV="0">
            <a:off x="3048000" y="-857250"/>
            <a:ext cx="3238500" cy="3238500"/>
          </a:xfrm>
          <a:prstGeom prst="roundRect">
            <a:avLst>
              <a:gd name="adj" fmla="val 50000"/>
            </a:avLst>
          </a:prstGeom>
          <a:solidFill>
            <a:srgbClr val="06B6D4">
              <a:alpha val="18000"/>
            </a:srgbClr>
          </a:solidFill>
          <a:ln/>
        </p:spPr>
        <p:txBody>
          <a:bodyPr/>
          <a:p/>
        </p:txBody>
      </p:sp>
      <p:sp>
        <p:nvSpPr>
          <p:cNvPr id="14" name="" descr="{&quot;isTemplate&quot;:true,&quot;type&quot;:&quot;text&quot;}"/>
          <p:cNvSpPr txBox="1"/>
          <p:nvPr/>
        </p:nvSpPr>
        <p:spPr>
          <a:xfrm rot="0" flipH="0" flipV="0">
            <a:off x="609600" y="1514475"/>
            <a:ext cx="10972800" cy="1371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0" b="1">
                <a:solidFill>
                  <a:srgbClr val="FFFFFF">
                    <a:alpha val="22000"/>
                  </a:srgbClr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15" name="" descr="{&quot;isTemplate&quot;:true,&quot;type&quot;:&quot;text&quot;}"/>
          <p:cNvSpPr txBox="1"/>
          <p:nvPr/>
        </p:nvSpPr>
        <p:spPr>
          <a:xfrm rot="0" flipH="0" flipV="0">
            <a:off x="609600" y="3038475"/>
            <a:ext cx="10972800" cy="78105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900" b="1">
                <a:solidFill>
                  <a:srgbClr val="FFFFFF"/>
                </a:solidFill>
                <a:latin typeface="Microsoft YaHei"/>
                <a:ea typeface="Microsoft YaHei"/>
              </a:rPr>
              <a:t>兼容接口验证</a:t>
            </a:r>
            <a:endParaRPr/>
          </a:p>
        </p:txBody>
      </p:sp>
      <p:sp>
        <p:nvSpPr>
          <p:cNvPr id="16" name=""/>
          <p:cNvSpPr/>
          <p:nvPr/>
        </p:nvSpPr>
        <p:spPr>
          <a:xfrm rot="0" flipH="0" flipV="0">
            <a:off x="609600" y="4067175"/>
            <a:ext cx="952500" cy="4762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17" name="" descr="{&quot;isTemplate&quot;:true,&quot;type&quot;:&quot;text&quot;}"/>
          <p:cNvSpPr txBox="1"/>
          <p:nvPr/>
        </p:nvSpPr>
        <p:spPr>
          <a:xfrm rot="0" flipH="0" flipV="0">
            <a:off x="609600" y="4343400"/>
            <a:ext cx="10972800" cy="4095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发一次请求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读一段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JSON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核三个字段</a:t>
            </a:r>
            <a:endParaRPr/>
          </a:p>
        </p:txBody>
      </p:sp>
      <p:sp>
        <p:nvSpPr>
          <p:cNvPr id="18" name="" descr="{&quot;isTemplate&quot;:true,&quot;type&quot;:&quot;text&quot;}"/>
          <p:cNvSpPr txBox="1"/>
          <p:nvPr/>
        </p:nvSpPr>
        <p:spPr>
          <a:xfrm rot="0" flipH="0" flipV="0">
            <a:off x="609600" y="5133975"/>
            <a:ext cx="10972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16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分钟</a:t>
            </a: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产出：一份接口连通测试记录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>
  <p:cSld>
    <p:spTree>
      <p:nvGrpSpPr>
        <p:cNvPr id="19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用标准协议叫它一次&lt;/Text&gt;&#10;            &lt;Text style={{ fontSize: 18, color: '#64748B', marginTop: 6 }}&gt;这条通道通了，其他应用才有接进来的可能&lt;/Text&gt;&#10;        &lt;/Box&gt;&#10;    &lt;/Box&gt;&#10;&#10;    &lt;Box style={{ flex: 1, flexDirection: 'row', gap: 28 }}&gt;&#10;        &lt;Box style={{ flex: 3 }}&gt;&#10;            &lt;CodeBlock&#10;                code={`curl http://localhost:11434/v1/chat/completions \\&#10;  -H &quot;Content-Type: application/json&quot; \\&#10;  -d '{&quot;model&quot;:&quot;qwen3:8b&quot;,&#10;       &quot;messages&quot;:[{&quot;role&quot;:&quot;user&quot;,&#10;       &quot;content&quot;:&quot;用一句话说明Ollama的作用&quot;}]}'`}&#10;                language='bash'&#10;                width={680}&#10;                fontSize={16}&#10;            /&gt;&#10;        &lt;/Box&gt;&#10;&#10;        &lt;Box style={{ flex: 2, gap: 14 }}&gt;&#10;            &lt;Text style={{ fontSize: 22, fontWeight: 'bold', color: '#0F172A' }}&gt;三项检查，缺一不算通&lt;/Text&gt;&#10;            &lt;Box style={{ flex: 1, background: '#F1F5F9', borderRadius: 14, padding: '16px 20px', justifyContent: 'center' }}&gt;&#10;                &lt;Text style={{ fontSize: 19, fontWeight: 'bold', color: '#2563EB' }}&gt;请求没报错&lt;/Text&gt;&#10;                &lt;Text style={{ fontSize: 17, color: '#334155', marginTop: 6, lineHeight: 1.5 }}&gt;命令执行后直接返回 JSON，而不是错误提示。&lt;/Text&gt;&#10;            &lt;/Box&gt;&#10;            &lt;Box style={{ flex: 1, background: '#F1F5F9', borderRadius: 14, padding: '16px 20px', justifyContent: 'center' }}&gt;&#10;                &lt;Text style={{ fontSize: 19, fontWeight: 'bold', color: '#2563EB' }}&gt;content 有回复&lt;/Text&gt;&#10;                &lt;Text style={{ fontSize: 17, color: '#334155', marginTop: 6, lineHeight: 1.5 }}&gt;在返回的 JSON 里能找到模型说的那句话。&lt;/Text&gt;&#10;            &lt;/Box&gt;&#10;            &lt;Box style={{ flex: 1, background: '#F1F5F9', borderRadius: 14, padding: '16px 20px', justifyContent: 'center' }}&gt;&#10;                &lt;Text style={{ fontSize: 19, fontWeight: 'bold', color: '#2563EB' }}&gt;model 与 list 一致&lt;/Text&gt;&#10;                &lt;Text style={{ fontSize: 17, color: '#334155', marginTop: 6, lineHeight: 1.5 }}&gt;返回里的模型名要和 ollama list 一字不差。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11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1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22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2575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用标准协议叫它一次</a:t>
            </a:r>
            <a:endParaRPr/>
          </a:p>
        </p:txBody>
      </p:sp>
      <p:sp>
        <p:nvSpPr>
          <p:cNvPr id="23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2575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这条通道通了，其他应用才有接进来的可能</a:t>
            </a:r>
            <a:endParaRPr/>
          </a:p>
        </p:txBody>
      </p:sp>
      <p:sp>
        <p:nvSpPr>
          <p:cNvPr id="24" name="" descr="{&quot;isTemplate&quot;:true,&quot;type&quot;:&quot;text&quot;}"/>
          <p:cNvSpPr txBox="1"/>
          <p:nvPr/>
        </p:nvSpPr>
        <p:spPr>
          <a:xfrm rot="0" flipH="0" flipV="0">
            <a:off x="7296150" y="1143000"/>
            <a:ext cx="42862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三项检查，缺一不算通</a:t>
            </a:r>
            <a:endParaRPr/>
          </a:p>
        </p:txBody>
      </p:sp>
      <p:sp>
        <p:nvSpPr>
          <p:cNvPr id="25" name=""/>
          <p:cNvSpPr/>
          <p:nvPr/>
        </p:nvSpPr>
        <p:spPr>
          <a:xfrm rot="0" flipH="0" flipV="0">
            <a:off x="7296150" y="1533525"/>
            <a:ext cx="4286250" cy="1495425"/>
          </a:xfrm>
          <a:prstGeom prst="roundRect">
            <a:avLst>
              <a:gd name="adj" fmla="val 8917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26" name="" descr="{&quot;isTemplate&quot;:true,&quot;type&quot;:&quot;text&quot;}"/>
          <p:cNvSpPr txBox="1"/>
          <p:nvPr/>
        </p:nvSpPr>
        <p:spPr>
          <a:xfrm rot="0" flipH="0" flipV="0">
            <a:off x="7486650" y="2000250"/>
            <a:ext cx="39052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425" b="1">
                <a:solidFill>
                  <a:srgbClr val="2563EB"/>
                </a:solidFill>
                <a:latin typeface="Microsoft YaHei"/>
                <a:ea typeface="Microsoft YaHei"/>
              </a:rPr>
              <a:t>请求没报错</a:t>
            </a:r>
            <a:endParaRPr/>
          </a:p>
        </p:txBody>
      </p:sp>
      <p:sp>
        <p:nvSpPr>
          <p:cNvPr id="27" name="" descr="{&quot;isTemplate&quot;:true,&quot;type&quot;:&quot;text&quot;}"/>
          <p:cNvSpPr txBox="1"/>
          <p:nvPr/>
        </p:nvSpPr>
        <p:spPr>
          <a:xfrm rot="0" flipH="0" flipV="0">
            <a:off x="7486650" y="2276475"/>
            <a:ext cx="3905250" cy="2952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命令执行后直接返回</a:t>
            </a:r>
            <a:r>
              <a:rPr lang="en-US" sz="1275">
                <a:solidFill>
                  <a:srgbClr val="334155"/>
                </a:solidFill>
                <a:latin typeface="Microsoft YaHei"/>
                <a:ea typeface="Microsoft YaHei"/>
              </a:rPr>
              <a:t> JSON</a:t>
            </a: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，而不是错误提示。</a:t>
            </a:r>
            <a:endParaRPr/>
          </a:p>
        </p:txBody>
      </p:sp>
      <p:sp>
        <p:nvSpPr>
          <p:cNvPr id="28" name=""/>
          <p:cNvSpPr/>
          <p:nvPr/>
        </p:nvSpPr>
        <p:spPr>
          <a:xfrm rot="0" flipH="0" flipV="0">
            <a:off x="7296150" y="3162300"/>
            <a:ext cx="4286250" cy="1495425"/>
          </a:xfrm>
          <a:prstGeom prst="roundRect">
            <a:avLst>
              <a:gd name="adj" fmla="val 8917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29" name="" descr="{&quot;isTemplate&quot;:true,&quot;type&quot;:&quot;text&quot;}"/>
          <p:cNvSpPr txBox="1"/>
          <p:nvPr/>
        </p:nvSpPr>
        <p:spPr>
          <a:xfrm rot="0" flipH="0" flipV="0">
            <a:off x="7486650" y="3629025"/>
            <a:ext cx="39052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2563EB"/>
                </a:solidFill>
                <a:latin typeface="Microsoft YaHei"/>
                <a:ea typeface="Microsoft YaHei"/>
              </a:rPr>
              <a:t>content </a:t>
            </a:r>
            <a:r>
              <a:rPr lang="zh-CN" sz="1425" b="1">
                <a:solidFill>
                  <a:srgbClr val="2563EB"/>
                </a:solidFill>
                <a:latin typeface="Microsoft YaHei"/>
                <a:ea typeface="Microsoft YaHei"/>
              </a:rPr>
              <a:t>有回复</a:t>
            </a:r>
            <a:endParaRPr/>
          </a:p>
        </p:txBody>
      </p:sp>
      <p:sp>
        <p:nvSpPr>
          <p:cNvPr id="30" name="" descr="{&quot;isTemplate&quot;:true,&quot;type&quot;:&quot;text&quot;}"/>
          <p:cNvSpPr txBox="1"/>
          <p:nvPr/>
        </p:nvSpPr>
        <p:spPr>
          <a:xfrm rot="0" flipH="0" flipV="0">
            <a:off x="7486650" y="3905250"/>
            <a:ext cx="3905250" cy="2952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在返回的</a:t>
            </a:r>
            <a:r>
              <a:rPr lang="en-US" sz="1275">
                <a:solidFill>
                  <a:srgbClr val="334155"/>
                </a:solidFill>
                <a:latin typeface="Microsoft YaHei"/>
                <a:ea typeface="Microsoft YaHei"/>
              </a:rPr>
              <a:t> JSON </a:t>
            </a: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里能找到模型说的那句话。</a:t>
            </a:r>
            <a:endParaRPr/>
          </a:p>
        </p:txBody>
      </p:sp>
      <p:sp>
        <p:nvSpPr>
          <p:cNvPr id="31" name=""/>
          <p:cNvSpPr/>
          <p:nvPr/>
        </p:nvSpPr>
        <p:spPr>
          <a:xfrm rot="0" flipH="0" flipV="0">
            <a:off x="7296150" y="4791075"/>
            <a:ext cx="4286250" cy="1495425"/>
          </a:xfrm>
          <a:prstGeom prst="roundRect">
            <a:avLst>
              <a:gd name="adj" fmla="val 8917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32" name="" descr="{&quot;isTemplate&quot;:true,&quot;type&quot;:&quot;text&quot;}"/>
          <p:cNvSpPr txBox="1"/>
          <p:nvPr/>
        </p:nvSpPr>
        <p:spPr>
          <a:xfrm rot="0" flipH="0" flipV="0">
            <a:off x="7486650" y="5257800"/>
            <a:ext cx="3905250" cy="2190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" b="1">
                <a:solidFill>
                  <a:srgbClr val="2563EB"/>
                </a:solidFill>
                <a:latin typeface="Microsoft YaHei"/>
                <a:ea typeface="Microsoft YaHei"/>
              </a:rPr>
              <a:t>model </a:t>
            </a:r>
            <a:r>
              <a:rPr lang="zh-CN" sz="1425" b="1">
                <a:solidFill>
                  <a:srgbClr val="2563EB"/>
                </a:solidFill>
                <a:latin typeface="Microsoft YaHei"/>
                <a:ea typeface="Microsoft YaHei"/>
              </a:rPr>
              <a:t>与</a:t>
            </a:r>
            <a:r>
              <a:rPr lang="en-US" sz="1425" b="1">
                <a:solidFill>
                  <a:srgbClr val="2563EB"/>
                </a:solidFill>
                <a:latin typeface="Microsoft YaHei"/>
                <a:ea typeface="Microsoft YaHei"/>
              </a:rPr>
              <a:t> list </a:t>
            </a:r>
            <a:r>
              <a:rPr lang="zh-CN" sz="1425" b="1">
                <a:solidFill>
                  <a:srgbClr val="2563EB"/>
                </a:solidFill>
                <a:latin typeface="Microsoft YaHei"/>
                <a:ea typeface="Microsoft YaHei"/>
              </a:rPr>
              <a:t>一致</a:t>
            </a:r>
            <a:endParaRPr/>
          </a:p>
        </p:txBody>
      </p:sp>
      <p:sp>
        <p:nvSpPr>
          <p:cNvPr id="33" name="" descr="{&quot;isTemplate&quot;:true,&quot;type&quot;:&quot;text&quot;}"/>
          <p:cNvSpPr txBox="1"/>
          <p:nvPr/>
        </p:nvSpPr>
        <p:spPr>
          <a:xfrm rot="0" flipH="0" flipV="0">
            <a:off x="7486650" y="5534025"/>
            <a:ext cx="3905250" cy="2952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返回里的模型名要和</a:t>
            </a:r>
            <a:r>
              <a:rPr lang="en-US" sz="1275">
                <a:solidFill>
                  <a:srgbClr val="334155"/>
                </a:solidFill>
                <a:latin typeface="Microsoft YaHei"/>
                <a:ea typeface="Microsoft YaHei"/>
              </a:rPr>
              <a:t> ollama list </a:t>
            </a:r>
            <a:r>
              <a:rPr lang="zh-CN" sz="1275">
                <a:solidFill>
                  <a:srgbClr val="334155"/>
                </a:solidFill>
                <a:latin typeface="Microsoft YaHei"/>
                <a:ea typeface="Microsoft YaHei"/>
              </a:rPr>
              <a:t>一字不差。</a:t>
            </a:r>
            <a:endParaRPr/>
          </a:p>
        </p:txBody>
      </p:sp>
      <p:sp>
        <p:nvSpPr>
          <p:cNvPr id="34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35" name="" descr="{&quot;isTemplate&quot;:true,&quot;type&quot;:&quot;text&quot;}"/>
          <p:cNvSpPr txBox="1"/>
          <p:nvPr/>
        </p:nvSpPr>
        <p:spPr>
          <a:xfrm rot="0" flipH="0" flipV="0">
            <a:off x="11182350" y="6400800"/>
            <a:ext cx="4000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11 / 14</a:t>
            </a:r>
            <a:endParaRPr/>
          </a:p>
        </p:txBody>
      </p:sp>
      <p:sp>
        <p:nvSpPr>
          <p:cNvPr id="36" name=""/>
          <p:cNvSpPr/>
          <p:nvPr/>
        </p:nvSpPr>
        <p:spPr>
          <a:xfrm rot="0" flipH="0" flipV="0">
            <a:off x="609600" y="1143000"/>
            <a:ext cx="6419850" cy="1552575"/>
          </a:xfrm>
          <a:prstGeom prst="roundRect">
            <a:avLst>
              <a:gd name="adj" fmla="val 4908"/>
            </a:avLst>
          </a:prstGeom>
          <a:solidFill>
            <a:srgbClr val="F6F8FA"/>
          </a:solidFill>
          <a:ln/>
        </p:spPr>
        <p:txBody>
          <a:bodyPr/>
          <a:p/>
        </p:txBody>
      </p:sp>
      <p:sp>
        <p:nvSpPr>
          <p:cNvPr id="37" name=""/>
          <p:cNvSpPr txBox="1"/>
          <p:nvPr/>
        </p:nvSpPr>
        <p:spPr>
          <a:xfrm rot="0" flipH="0" flipV="0">
            <a:off x="762000" y="1276350"/>
            <a:ext cx="6115050" cy="12858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sz="1200">
                <a:solidFill>
                  <a:srgbClr val="6F42C1"/>
                </a:solidFill>
                <a:latin typeface="Menlo"/>
                <a:ea typeface="Menlo"/>
              </a:rPr>
              <a:t>curl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http://localhost:11434/v1/chat/completions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00">
                <a:solidFill>
                  <a:srgbClr val="005CC5"/>
                </a:solidFill>
                <a:latin typeface="Menlo"/>
                <a:ea typeface="Menlo"/>
              </a:rPr>
              <a:t>\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 </a:t>
            </a:r>
            <a:r>
              <a:rPr sz="1200">
                <a:solidFill>
                  <a:srgbClr val="005CC5"/>
                </a:solidFill>
                <a:latin typeface="Menlo"/>
                <a:ea typeface="Menlo"/>
              </a:rPr>
              <a:t>-H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"Content-Type: application/json"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00">
                <a:solidFill>
                  <a:srgbClr val="005CC5"/>
                </a:solidFill>
                <a:latin typeface="Menlo"/>
                <a:ea typeface="Menlo"/>
              </a:rPr>
              <a:t>\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 </a:t>
            </a:r>
            <a:r>
              <a:rPr sz="1200">
                <a:solidFill>
                  <a:srgbClr val="005CC5"/>
                </a:solidFill>
                <a:latin typeface="Menlo"/>
                <a:ea typeface="Menlo"/>
              </a:rPr>
              <a:t>-d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'{"model":"qwen3:8b",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       "messages":[{"role":"user",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       "content":"用一句话说明Ollama的作用"}]}'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>
  <p:cSld>
    <p:spTree>
      <p:nvGrpSpPr>
        <p:cNvPr id="38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F59E0B', marginRight: 18 }} /&gt;&#10;        &lt;Box&gt;&#10;            &lt;Text style={{ fontSize: 34, fontWeight: 'bold', color: '#0F172A' }}&gt;报错先查这三处&lt;/Text&gt;&#10;            &lt;Text style={{ fontSize: 18, color: '#64748B', marginTop: 6 }}&gt;按固定顺序排查，不用重装软件&lt;/Text&gt;&#10;        &lt;/Box&gt;&#10;    &lt;/Box&gt;&#10;&#10;    &lt;Box style={{ flex: 1, flexDirection: 'row', gap: 40, alignItems: 'center' }}&gt;&#10;        &lt;Box style={{ width: 300, alignItems: 'center', justifyContent: 'center' }}&gt;&#10;            &lt;Text style={{&#10;                fontSize: 190,&#10;                fontWeight: 'bold',&#10;                lineHeight: 1,&#10;                backgroundImage: 'linear-gradient(135deg, #F59E0B 0%, #2563EB 100%)',&#10;                backgroundClip: 'text',&#10;                color: 'transparent',&#10;            }}&gt;3&lt;/Text&gt;&#10;            &lt;Text style={{ fontSize: 24, fontWeight: 'bold', color: '#0F172A', marginTop: 4 }}&gt;处排查点&lt;/Text&gt;&#10;            &lt;Text style={{ fontSize: 18, color: '#64748B', marginTop: 12, textAlign: 'center', lineHeight: 1.5 }}&gt;&#10;                服务 → 路径 → 名称&#10;            &lt;/Text&gt;&#10;        &lt;/Box&gt;&#10;&#10;        &lt;Box style={{ flex: 1, gap: 18 }}&gt;&#10;            &lt;Box style={{ flexDirection: 'row', alignItems: 'center', gap: 20, background: '#FFF7ED', border: '1px solid #F59E0B', borderRadius: 14, padding: '20px 24px' }}&gt;&#10;                &lt;Box style={{ width: 64, height: 64, borderRadius: 32, background: '#F59E0B', alignItems: 'center', justifyContent: 'center' }}&gt;&#10;                    &lt;Text style={{ fontSize: 28, fontWeight: 'bold', color: '#FFFFFF' }}&gt;1&lt;/Text&gt;&#10;                &lt;/Box&gt;&#10;                &lt;Box style={{ flex: 1 }}&gt;&#10;                    &lt;Text style={{ fontSize: 24, fontWeight: 'bold', color: '#0F172A' }}&gt;服务在不在&lt;/Text&gt;&#10;                    &lt;Text style={{ fontSize: 18, color: '#334155', marginTop: 6, lineHeight: 1.5 }}&gt;&#10;                        先查 Ollama 是否运行、11434 端口是否通，连接失败多数停在这一步。&#10;                    &lt;/Text&gt;&#10;                &lt;/Box&gt;&#10;            &lt;/Box&gt;&#10;            &lt;Box style={{ flexDirection: 'row', alignItems: 'center', gap: 20, background: '#F1F5F9', borderRadius: 14, padding: '20px 24px' }}&gt;&#10;                &lt;Box style={{ width: 64, height: 64, borderRadius: 32, background: '#06B6D4', alignItems: 'center', justifyContent: 'center' }}&gt;&#10;                    &lt;Text style={{ fontSize: 28, fontWeight: 'bold', color: '#FFFFFF' }}&gt;2&lt;/Text&gt;&#10;                &lt;/Box&gt;&#10;                &lt;Box style={{ flex: 1 }}&gt;&#10;                    &lt;Text style={{ fontSize: 24, fontWeight: 'bold', color: '#0F172A' }}&gt;路径对不对&lt;/Text&gt;&#10;                    &lt;Text style={{ fontSize: 18, color: '#334155', marginTop: 6, lineHeight: 1.5 }}&gt;&#10;                        在 Modelfile 所在目录执行，FROM 的相对路径与文件名要一致。&#10;                    &lt;/Text&gt;&#10;                &lt;/Box&gt;&#10;            &lt;/Box&gt;&#10;            &lt;Box style={{ flexDirection: 'row', alignItems: 'center', gap: 20, background: '#F1F5F9', borderRadius: 14, padding: '20px 24px' }}&gt;&#10;                &lt;Box style={{ width: 64, height: 64, borderRadius: 32, background: '#2563EB', alignItems: 'center', justifyContent: 'center' }}&gt;&#10;                    &lt;Text style={{ fontSize: 28, fontWeight: 'bold', color: '#FFFFFF' }}&gt;3&lt;/Text&gt;&#10;                &lt;/Box&gt;&#10;                &lt;Box style={{ flex: 1 }}&gt;&#10;                    &lt;Text style={{ fontSize: 24, fontWeight: 'bold', color: '#0F172A' }}&gt;名称差没差&lt;/Text&gt;&#10;                    &lt;Text style={{ fontSize: 18, color: '#334155', marginTop: 6, lineHeight: 1.5 }}&gt;&#10;                        从 ollama list 复制名称粘贴，qwen3:8 与 qwen3:8b 是两个模型。&#10;                    &lt;/Text&gt;&#10;                &lt;/Box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12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40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41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24003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报错先查这三处</a:t>
            </a:r>
            <a:endParaRPr/>
          </a:p>
        </p:txBody>
      </p:sp>
      <p:sp>
        <p:nvSpPr>
          <p:cNvPr id="42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24003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按固定顺序排查，不用重装软件</a:t>
            </a:r>
            <a:endParaRPr/>
          </a:p>
        </p:txBody>
      </p:sp>
      <p:sp>
        <p:nvSpPr>
          <p:cNvPr id="43" name="" descr="{&quot;isTemplate&quot;:true,&quot;type&quot;:&quot;text&quot;}"/>
          <p:cNvSpPr txBox="1"/>
          <p:nvPr/>
        </p:nvSpPr>
        <p:spPr>
          <a:xfrm rot="0" flipH="0" flipV="0">
            <a:off x="1533525" y="2257425"/>
            <a:ext cx="1009650" cy="21717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4250" b="1">
                <a:gradFill>
                  <a:gsLst>
                    <a:gs pos="0">
                      <a:srgbClr val="F59E0B"/>
                    </a:gs>
                    <a:gs pos="100000">
                      <a:srgbClr val="2563EB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44" name="" descr="{&quot;isTemplate&quot;:true,&quot;type&quot;:&quot;text&quot;}"/>
          <p:cNvSpPr txBox="1"/>
          <p:nvPr/>
        </p:nvSpPr>
        <p:spPr>
          <a:xfrm rot="0" flipH="0" flipV="0">
            <a:off x="1581150" y="4467225"/>
            <a:ext cx="9144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处排查点</a:t>
            </a:r>
            <a:endParaRPr/>
          </a:p>
        </p:txBody>
      </p:sp>
      <p:sp>
        <p:nvSpPr>
          <p:cNvPr id="45" name="" descr="{&quot;isTemplate&quot;:true,&quot;type&quot;:&quot;text&quot;}"/>
          <p:cNvSpPr txBox="1"/>
          <p:nvPr/>
        </p:nvSpPr>
        <p:spPr>
          <a:xfrm rot="0" flipH="0" flipV="0">
            <a:off x="1257300" y="4857750"/>
            <a:ext cx="1571625" cy="314325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服务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路径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→ </a:t>
            </a: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名称</a:t>
            </a:r>
            <a:endParaRPr/>
          </a:p>
        </p:txBody>
      </p:sp>
      <p:sp>
        <p:nvSpPr>
          <p:cNvPr id="46" name=""/>
          <p:cNvSpPr/>
          <p:nvPr/>
        </p:nvSpPr>
        <p:spPr>
          <a:xfrm rot="0" flipH="0" flipV="0">
            <a:off x="3848100" y="2000250"/>
            <a:ext cx="7734300" cy="1028700"/>
          </a:xfrm>
          <a:prstGeom prst="roundRect">
            <a:avLst>
              <a:gd name="adj" fmla="val 12963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47" name=""/>
          <p:cNvSpPr/>
          <p:nvPr/>
        </p:nvSpPr>
        <p:spPr>
          <a:xfrm rot="0" flipH="0" flipV="0">
            <a:off x="4076700" y="22098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48" name="" descr="{&quot;isTemplate&quot;:true,&quot;type&quot;:&quot;text&quot;}"/>
          <p:cNvSpPr txBox="1"/>
          <p:nvPr/>
        </p:nvSpPr>
        <p:spPr>
          <a:xfrm rot="0" flipH="0" flipV="0">
            <a:off x="4305300" y="2352675"/>
            <a:ext cx="1524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49" name="" descr="{&quot;isTemplate&quot;:true,&quot;type&quot;:&quot;text&quot;}"/>
          <p:cNvSpPr txBox="1"/>
          <p:nvPr/>
        </p:nvSpPr>
        <p:spPr>
          <a:xfrm rot="0" flipH="0" flipV="0">
            <a:off x="4876800" y="2190750"/>
            <a:ext cx="64770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服务在不在</a:t>
            </a:r>
            <a:endParaRPr/>
          </a:p>
        </p:txBody>
      </p:sp>
      <p:sp>
        <p:nvSpPr>
          <p:cNvPr id="50" name="" descr="{&quot;isTemplate&quot;:true,&quot;type&quot;:&quot;text&quot;}"/>
          <p:cNvSpPr txBox="1"/>
          <p:nvPr/>
        </p:nvSpPr>
        <p:spPr>
          <a:xfrm rot="0" flipH="0" flipV="0">
            <a:off x="4876800" y="2524125"/>
            <a:ext cx="64770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先查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Ollama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是否运行、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11434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端口是否通，连接失败多数停在这一步。</a:t>
            </a:r>
            <a:endParaRPr/>
          </a:p>
        </p:txBody>
      </p:sp>
      <p:sp>
        <p:nvSpPr>
          <p:cNvPr id="51" name=""/>
          <p:cNvSpPr/>
          <p:nvPr/>
        </p:nvSpPr>
        <p:spPr>
          <a:xfrm rot="0" flipH="0" flipV="0">
            <a:off x="3848100" y="3200400"/>
            <a:ext cx="7734300" cy="1028700"/>
          </a:xfrm>
          <a:prstGeom prst="roundRect">
            <a:avLst>
              <a:gd name="adj" fmla="val 12963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52" name=""/>
          <p:cNvSpPr/>
          <p:nvPr/>
        </p:nvSpPr>
        <p:spPr>
          <a:xfrm rot="0" flipH="0" flipV="0">
            <a:off x="4076700" y="340995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/>
        </p:spPr>
        <p:txBody>
          <a:bodyPr/>
          <a:p/>
        </p:txBody>
      </p:sp>
      <p:sp>
        <p:nvSpPr>
          <p:cNvPr id="53" name="" descr="{&quot;isTemplate&quot;:true,&quot;type&quot;:&quot;text&quot;}"/>
          <p:cNvSpPr txBox="1"/>
          <p:nvPr/>
        </p:nvSpPr>
        <p:spPr>
          <a:xfrm rot="0" flipH="0" flipV="0">
            <a:off x="4305300" y="3552825"/>
            <a:ext cx="1524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54" name="" descr="{&quot;isTemplate&quot;:true,&quot;type&quot;:&quot;text&quot;}"/>
          <p:cNvSpPr txBox="1"/>
          <p:nvPr/>
        </p:nvSpPr>
        <p:spPr>
          <a:xfrm rot="0" flipH="0" flipV="0">
            <a:off x="4876800" y="3390900"/>
            <a:ext cx="64770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路径对不对</a:t>
            </a:r>
            <a:endParaRPr/>
          </a:p>
        </p:txBody>
      </p:sp>
      <p:sp>
        <p:nvSpPr>
          <p:cNvPr id="55" name="" descr="{&quot;isTemplate&quot;:true,&quot;type&quot;:&quot;text&quot;}"/>
          <p:cNvSpPr txBox="1"/>
          <p:nvPr/>
        </p:nvSpPr>
        <p:spPr>
          <a:xfrm rot="0" flipH="0" flipV="0">
            <a:off x="4876800" y="3724275"/>
            <a:ext cx="64770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在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Modelfile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所在目录执行，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FROM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的相对路径与文件名要一致。</a:t>
            </a:r>
            <a:endParaRPr/>
          </a:p>
        </p:txBody>
      </p:sp>
      <p:sp>
        <p:nvSpPr>
          <p:cNvPr id="56" name=""/>
          <p:cNvSpPr/>
          <p:nvPr/>
        </p:nvSpPr>
        <p:spPr>
          <a:xfrm rot="0" flipH="0" flipV="0">
            <a:off x="3848100" y="4400550"/>
            <a:ext cx="7734300" cy="1028700"/>
          </a:xfrm>
          <a:prstGeom prst="roundRect">
            <a:avLst>
              <a:gd name="adj" fmla="val 12963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57" name=""/>
          <p:cNvSpPr/>
          <p:nvPr/>
        </p:nvSpPr>
        <p:spPr>
          <a:xfrm rot="0" flipH="0" flipV="0">
            <a:off x="4076700" y="46101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58" name="" descr="{&quot;isTemplate&quot;:true,&quot;type&quot;:&quot;text&quot;}"/>
          <p:cNvSpPr txBox="1"/>
          <p:nvPr/>
        </p:nvSpPr>
        <p:spPr>
          <a:xfrm rot="0" flipH="0" flipV="0">
            <a:off x="4305300" y="4752975"/>
            <a:ext cx="152400" cy="3238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100" b="1">
                <a:solidFill>
                  <a:srgbClr val="FFFFFF"/>
                </a:solidFill>
                <a:latin typeface="Microsoft YaHei"/>
                <a:ea typeface="Microsoft YaHei"/>
              </a:rPr>
              <a:t>3</a:t>
            </a:r>
            <a:endParaRPr/>
          </a:p>
        </p:txBody>
      </p:sp>
      <p:sp>
        <p:nvSpPr>
          <p:cNvPr id="59" name="" descr="{&quot;isTemplate&quot;:true,&quot;type&quot;:&quot;text&quot;}"/>
          <p:cNvSpPr txBox="1"/>
          <p:nvPr/>
        </p:nvSpPr>
        <p:spPr>
          <a:xfrm rot="0" flipH="0" flipV="0">
            <a:off x="4876800" y="4591050"/>
            <a:ext cx="64770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名称差没差</a:t>
            </a:r>
            <a:endParaRPr/>
          </a:p>
        </p:txBody>
      </p:sp>
      <p:sp>
        <p:nvSpPr>
          <p:cNvPr id="60" name="" descr="{&quot;isTemplate&quot;:true,&quot;type&quot;:&quot;text&quot;}"/>
          <p:cNvSpPr txBox="1"/>
          <p:nvPr/>
        </p:nvSpPr>
        <p:spPr>
          <a:xfrm rot="0" flipH="0" flipV="0">
            <a:off x="4876800" y="4924425"/>
            <a:ext cx="64770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从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ollama list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复制名称粘贴，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qwen3:8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与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qwen3:8b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是两个模型。</a:t>
            </a:r>
            <a:endParaRPr/>
          </a:p>
        </p:txBody>
      </p:sp>
      <p:sp>
        <p:nvSpPr>
          <p:cNvPr id="61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62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12 / 14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>
  <p:cSld>
    <p:spTree>
      <p:nvGrpSpPr>
        <p:cNvPr id="63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一条链路串起全课&lt;/Text&gt;&#10;            &lt;Text style={{ fontSize: 18, color: '#64748B', marginTop: 6 }}&gt;断网也能对话，靠的是三件事打通，不是装了软件&lt;/Text&gt;&#10;        &lt;/Box&gt;&#10;    &lt;/Box&gt;&#10;&#10;    &lt;Box style={{ flex: 1, gap: 24 }}&gt;&#10;        &lt;Box style={{ flexDirection: 'row', alignItems: 'stretch', gap: 10, height: 96 }}&gt;&#10;            &lt;Box style={{ flex: 1, background: '#0B254E', borderRadius: 12, alignItems: 'center', justifyContent: 'center' }}&gt;&#10;                &lt;Text style={{ fontSize: 22, fontWeight: 'bold', color: '#FFFFFF' }}&gt;GGUF 权重&lt;/Text&gt;&#10;            &lt;/Box&gt;&#10;            &lt;Box style={{ width: 28, alignItems: 'center', justifyContent: 'center' }}&gt;&#10;                &lt;Text style={{ fontSize: 24, color: '#06B6D4', fontWeight: 'bold' }}&gt;›&lt;/Text&gt;&#10;            &lt;/Box&gt;&#10;            &lt;Box style={{ flex: 1, background: '#1D4ED8', borderRadius: 12, alignItems: 'center', justifyContent: 'center' }}&gt;&#10;                &lt;Text style={{ fontSize: 22, fontWeight: 'bold', color: '#FFFFFF' }}&gt;Modelfile&lt;/Text&gt;&#10;            &lt;/Box&gt;&#10;            &lt;Box style={{ width: 28, alignItems: 'center', justifyContent: 'center' }}&gt;&#10;                &lt;Text style={{ fontSize: 24, color: '#06B6D4', fontWeight: 'bold' }}&gt;›&lt;/Text&gt;&#10;            &lt;/Box&gt;&#10;            &lt;Box style={{ flex: 1, background: '#2563EB', borderRadius: 12, alignItems: 'center', justifyContent: 'center' }}&gt;&#10;                &lt;Text style={{ fontSize: 22, fontWeight: 'bold', color: '#FFFFFF' }}&gt;Ollama 服务&lt;/Text&gt;&#10;            &lt;/Box&gt;&#10;            &lt;Box style={{ width: 28, alignItems: 'center', justifyContent: 'center' }}&gt;&#10;                &lt;Text style={{ fontSize: 24, color: '#06B6D4', fontWeight: 'bold' }}&gt;›&lt;/Text&gt;&#10;            &lt;/Box&gt;&#10;            &lt;Box style={{ flex: 1, background: '#06B6D4', borderRadius: 12, alignItems: 'center', justifyContent: 'center' }}&gt;&#10;                &lt;Text style={{ fontSize: 22, fontWeight: 'bold', color: '#FFFFFF' }}&gt;兼容接口&lt;/Text&gt;&#10;            &lt;/Box&gt;&#10;        &lt;/Box&gt;&#10;&#10;        &lt;Box style={{ flex: 1, gap: 14 }}&gt;&#10;            &lt;Box style={{ flex: 1, flexDirection: 'row', alignItems: 'center', gap: 16, background: '#EFF6FF', borderRadius: 14, padding: '16px 22px' }}&gt;&#10;                &lt;Text style={{ fontSize: 40, fontWeight: 'bold', color: '#2563EB' }}&gt;01&lt;/Text&gt;&#10;                &lt;Text style={{ fontSize: 20, color: '#0F172A', lineHeight: 1.5 }}&gt;&#10;                    本地部署的本质是权重、服务和模型名三件事，少一件都跑不通。&#10;                &lt;/Text&gt;&#10;            &lt;/Box&gt;&#10;            &lt;Box style={{ flex: 1, flexDirection: 'row', alignItems: 'center', gap: 16, background: '#EFF6FF', borderRadius: 14, padding: '16px 22px' }}&gt;&#10;                &lt;Text style={{ fontSize: 40, fontWeight: 'bold', color: '#2563EB' }}&gt;02&lt;/Text&gt;&#10;                &lt;Text style={{ fontSize: 20, color: '#0F172A', lineHeight: 1.5 }}&gt;&#10;                    命令行和接口要分别验证，一条通了不代表全通。&#10;                &lt;/Text&gt;&#10;            &lt;/Box&gt;&#10;            &lt;Box style={{ flex: 1, flexDirection: 'row', alignItems: 'center', gap: 16, background: '#EFF6FF', borderRadius: 14, padding: '16px 22px' }}&gt;&#10;                &lt;Text style={{ fontSize: 40, fontWeight: 'bold', color: '#2563EB' }}&gt;03&lt;/Text&gt;&#10;                &lt;Text style={{ fontSize: 20, color: '#0F172A', lineHeight: 1.5 }}&gt;&#10;                    报错先定位服务、路径、名称，再改配置，重装是最慢的解法。&#10;                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13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65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66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7719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一条链路串起全课</a:t>
            </a:r>
            <a:endParaRPr/>
          </a:p>
        </p:txBody>
      </p:sp>
      <p:sp>
        <p:nvSpPr>
          <p:cNvPr id="67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771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断网也能对话，靠的是三件事打通，不是装了软件</a:t>
            </a:r>
            <a:endParaRPr/>
          </a:p>
        </p:txBody>
      </p:sp>
      <p:sp>
        <p:nvSpPr>
          <p:cNvPr id="68" name=""/>
          <p:cNvSpPr/>
          <p:nvPr/>
        </p:nvSpPr>
        <p:spPr>
          <a:xfrm rot="0" flipH="0" flipV="0">
            <a:off x="609600" y="1143000"/>
            <a:ext cx="2400300" cy="914400"/>
          </a:xfrm>
          <a:prstGeom prst="roundRect">
            <a:avLst>
              <a:gd name="adj" fmla="val 12500"/>
            </a:avLst>
          </a:prstGeom>
          <a:solidFill>
            <a:srgbClr val="0B254E"/>
          </a:solidFill>
          <a:ln/>
        </p:spPr>
        <p:txBody>
          <a:bodyPr/>
          <a:p/>
        </p:txBody>
      </p:sp>
      <p:sp>
        <p:nvSpPr>
          <p:cNvPr id="69" name="" descr="{&quot;isTemplate&quot;:true,&quot;type&quot;:&quot;text&quot;}"/>
          <p:cNvSpPr txBox="1"/>
          <p:nvPr/>
        </p:nvSpPr>
        <p:spPr>
          <a:xfrm rot="0" flipH="0" flipV="0">
            <a:off x="1266825" y="1476375"/>
            <a:ext cx="10858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Microsoft YaHei"/>
                <a:ea typeface="Microsoft YaHei"/>
              </a:rPr>
              <a:t>GGUF </a:t>
            </a: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权重</a:t>
            </a:r>
            <a:endParaRPr/>
          </a:p>
        </p:txBody>
      </p:sp>
      <p:sp>
        <p:nvSpPr>
          <p:cNvPr id="70" name="" descr="{&quot;isTemplate&quot;:true,&quot;type&quot;:&quot;text&quot;}"/>
          <p:cNvSpPr txBox="1"/>
          <p:nvPr/>
        </p:nvSpPr>
        <p:spPr>
          <a:xfrm rot="0" flipH="0" flipV="0">
            <a:off x="3200400" y="1466850"/>
            <a:ext cx="76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800" b="1">
                <a:solidFill>
                  <a:srgbClr val="06B6D4"/>
                </a:solidFill>
                <a:latin typeface="Microsoft YaHei"/>
                <a:ea typeface="Microsoft YaHei"/>
              </a:rPr>
              <a:t>›</a:t>
            </a:r>
            <a:endParaRPr/>
          </a:p>
        </p:txBody>
      </p:sp>
      <p:sp>
        <p:nvSpPr>
          <p:cNvPr id="71" name=""/>
          <p:cNvSpPr/>
          <p:nvPr/>
        </p:nvSpPr>
        <p:spPr>
          <a:xfrm rot="0" flipH="0" flipV="0">
            <a:off x="3467100" y="1143000"/>
            <a:ext cx="2400300" cy="914400"/>
          </a:xfrm>
          <a:prstGeom prst="roundRect">
            <a:avLst>
              <a:gd name="adj" fmla="val 12500"/>
            </a:avLst>
          </a:prstGeom>
          <a:solidFill>
            <a:srgbClr val="1D4ED8"/>
          </a:solidFill>
          <a:ln/>
        </p:spPr>
        <p:txBody>
          <a:bodyPr/>
          <a:p/>
        </p:txBody>
      </p:sp>
      <p:sp>
        <p:nvSpPr>
          <p:cNvPr id="72" name="" descr="{&quot;isTemplate&quot;:true,&quot;type&quot;:&quot;text&quot;}"/>
          <p:cNvSpPr txBox="1"/>
          <p:nvPr/>
        </p:nvSpPr>
        <p:spPr>
          <a:xfrm rot="0" flipH="0" flipV="0">
            <a:off x="4210050" y="1476375"/>
            <a:ext cx="9144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Microsoft YaHei"/>
                <a:ea typeface="Microsoft YaHei"/>
              </a:rPr>
              <a:t>Modelfile</a:t>
            </a:r>
            <a:endParaRPr/>
          </a:p>
        </p:txBody>
      </p:sp>
      <p:sp>
        <p:nvSpPr>
          <p:cNvPr id="73" name="" descr="{&quot;isTemplate&quot;:true,&quot;type&quot;:&quot;text&quot;}"/>
          <p:cNvSpPr txBox="1"/>
          <p:nvPr/>
        </p:nvSpPr>
        <p:spPr>
          <a:xfrm rot="0" flipH="0" flipV="0">
            <a:off x="6057900" y="1466850"/>
            <a:ext cx="76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800" b="1">
                <a:solidFill>
                  <a:srgbClr val="06B6D4"/>
                </a:solidFill>
                <a:latin typeface="Microsoft YaHei"/>
                <a:ea typeface="Microsoft YaHei"/>
              </a:rPr>
              <a:t>›</a:t>
            </a:r>
            <a:endParaRPr/>
          </a:p>
        </p:txBody>
      </p:sp>
      <p:sp>
        <p:nvSpPr>
          <p:cNvPr id="74" name=""/>
          <p:cNvSpPr/>
          <p:nvPr/>
        </p:nvSpPr>
        <p:spPr>
          <a:xfrm rot="0" flipH="0" flipV="0">
            <a:off x="6324600" y="1143000"/>
            <a:ext cx="2400300" cy="914400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75" name="" descr="{&quot;isTemplate&quot;:true,&quot;type&quot;:&quot;text&quot;}"/>
          <p:cNvSpPr txBox="1"/>
          <p:nvPr/>
        </p:nvSpPr>
        <p:spPr>
          <a:xfrm rot="0" flipH="0" flipV="0">
            <a:off x="6934200" y="1476375"/>
            <a:ext cx="11811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FFFFFF"/>
                </a:solidFill>
                <a:latin typeface="Microsoft YaHei"/>
                <a:ea typeface="Microsoft YaHei"/>
              </a:rPr>
              <a:t>Ollama </a:t>
            </a: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服务</a:t>
            </a:r>
            <a:endParaRPr/>
          </a:p>
        </p:txBody>
      </p:sp>
      <p:sp>
        <p:nvSpPr>
          <p:cNvPr id="76" name="" descr="{&quot;isTemplate&quot;:true,&quot;type&quot;:&quot;text&quot;}"/>
          <p:cNvSpPr txBox="1"/>
          <p:nvPr/>
        </p:nvSpPr>
        <p:spPr>
          <a:xfrm rot="0" flipH="0" flipV="0">
            <a:off x="8915400" y="1466850"/>
            <a:ext cx="76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sz="1800" b="1">
                <a:solidFill>
                  <a:srgbClr val="06B6D4"/>
                </a:solidFill>
                <a:latin typeface="Microsoft YaHei"/>
                <a:ea typeface="Microsoft YaHei"/>
              </a:rPr>
              <a:t>›</a:t>
            </a:r>
            <a:endParaRPr/>
          </a:p>
        </p:txBody>
      </p:sp>
      <p:sp>
        <p:nvSpPr>
          <p:cNvPr id="77" name=""/>
          <p:cNvSpPr/>
          <p:nvPr/>
        </p:nvSpPr>
        <p:spPr>
          <a:xfrm rot="0" flipH="0" flipV="0">
            <a:off x="9182100" y="1143000"/>
            <a:ext cx="2400300" cy="914400"/>
          </a:xfrm>
          <a:prstGeom prst="roundRect">
            <a:avLst>
              <a:gd name="adj" fmla="val 12500"/>
            </a:avLst>
          </a:prstGeom>
          <a:solidFill>
            <a:srgbClr val="06B6D4"/>
          </a:solidFill>
          <a:ln/>
        </p:spPr>
        <p:txBody>
          <a:bodyPr/>
          <a:p/>
        </p:txBody>
      </p:sp>
      <p:sp>
        <p:nvSpPr>
          <p:cNvPr id="78" name="" descr="{&quot;isTemplate&quot;:true,&quot;type&quot;:&quot;text&quot;}"/>
          <p:cNvSpPr txBox="1"/>
          <p:nvPr/>
        </p:nvSpPr>
        <p:spPr>
          <a:xfrm rot="0" flipH="0" flipV="0">
            <a:off x="9963150" y="1476375"/>
            <a:ext cx="8382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兼容接口</a:t>
            </a:r>
            <a:endParaRPr/>
          </a:p>
        </p:txBody>
      </p:sp>
      <p:sp>
        <p:nvSpPr>
          <p:cNvPr id="79" name=""/>
          <p:cNvSpPr/>
          <p:nvPr/>
        </p:nvSpPr>
        <p:spPr>
          <a:xfrm rot="0" flipH="0" flipV="0">
            <a:off x="609600" y="2286000"/>
            <a:ext cx="10972800" cy="1247775"/>
          </a:xfrm>
          <a:prstGeom prst="roundRect">
            <a:avLst>
              <a:gd name="adj" fmla="val 10687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80" name="" descr="{&quot;isTemplate&quot;:true,&quot;type&quot;:&quot;text&quot;}"/>
          <p:cNvSpPr txBox="1"/>
          <p:nvPr/>
        </p:nvSpPr>
        <p:spPr>
          <a:xfrm rot="0" flipH="0" flipV="0">
            <a:off x="819150" y="2686050"/>
            <a:ext cx="42862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2563EB"/>
                </a:soli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81" name="" descr="{&quot;isTemplate&quot;:true,&quot;type&quot;:&quot;text&quot;}"/>
          <p:cNvSpPr txBox="1"/>
          <p:nvPr/>
        </p:nvSpPr>
        <p:spPr>
          <a:xfrm rot="0" flipH="0" flipV="0">
            <a:off x="1400175" y="2743200"/>
            <a:ext cx="5524500" cy="3429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500">
                <a:solidFill>
                  <a:srgbClr val="0F172A"/>
                </a:solidFill>
                <a:latin typeface="Microsoft YaHei"/>
                <a:ea typeface="Microsoft YaHei"/>
              </a:rPr>
              <a:t>本地部署的本质是权重、服务和模型名三件事，少一件都跑不通。</a:t>
            </a:r>
            <a:endParaRPr/>
          </a:p>
        </p:txBody>
      </p:sp>
      <p:sp>
        <p:nvSpPr>
          <p:cNvPr id="82" name=""/>
          <p:cNvSpPr/>
          <p:nvPr/>
        </p:nvSpPr>
        <p:spPr>
          <a:xfrm rot="0" flipH="0" flipV="0">
            <a:off x="609600" y="3667125"/>
            <a:ext cx="10972800" cy="1238250"/>
          </a:xfrm>
          <a:prstGeom prst="roundRect">
            <a:avLst>
              <a:gd name="adj" fmla="val 10769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83" name="" descr="{&quot;isTemplate&quot;:true,&quot;type&quot;:&quot;text&quot;}"/>
          <p:cNvSpPr txBox="1"/>
          <p:nvPr/>
        </p:nvSpPr>
        <p:spPr>
          <a:xfrm rot="0" flipH="0" flipV="0">
            <a:off x="819150" y="4057650"/>
            <a:ext cx="42862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2563EB"/>
                </a:soli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84" name="" descr="{&quot;isTemplate&quot;:true,&quot;type&quot;:&quot;text&quot;}"/>
          <p:cNvSpPr txBox="1"/>
          <p:nvPr/>
        </p:nvSpPr>
        <p:spPr>
          <a:xfrm rot="0" flipH="0" flipV="0">
            <a:off x="1400175" y="4114800"/>
            <a:ext cx="4191000" cy="3429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500">
                <a:solidFill>
                  <a:srgbClr val="0F172A"/>
                </a:solidFill>
                <a:latin typeface="Microsoft YaHei"/>
                <a:ea typeface="Microsoft YaHei"/>
              </a:rPr>
              <a:t>命令行和接口要分别验证，一条通了不代表全通。</a:t>
            </a:r>
            <a:endParaRPr/>
          </a:p>
        </p:txBody>
      </p:sp>
      <p:sp>
        <p:nvSpPr>
          <p:cNvPr id="85" name=""/>
          <p:cNvSpPr/>
          <p:nvPr/>
        </p:nvSpPr>
        <p:spPr>
          <a:xfrm rot="0" flipH="0" flipV="0">
            <a:off x="609600" y="5038725"/>
            <a:ext cx="10972800" cy="1247775"/>
          </a:xfrm>
          <a:prstGeom prst="roundRect">
            <a:avLst>
              <a:gd name="adj" fmla="val 10687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86" name="" descr="{&quot;isTemplate&quot;:true,&quot;type&quot;:&quot;text&quot;}"/>
          <p:cNvSpPr txBox="1"/>
          <p:nvPr/>
        </p:nvSpPr>
        <p:spPr>
          <a:xfrm rot="0" flipH="0" flipV="0">
            <a:off x="819150" y="5438775"/>
            <a:ext cx="428625" cy="4572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3000" b="1">
                <a:solidFill>
                  <a:srgbClr val="2563EB"/>
                </a:solidFill>
                <a:latin typeface="Microsoft YaHei"/>
                <a:ea typeface="Microsoft YaHei"/>
              </a:rPr>
              <a:t>03</a:t>
            </a:r>
            <a:endParaRPr/>
          </a:p>
        </p:txBody>
      </p:sp>
      <p:sp>
        <p:nvSpPr>
          <p:cNvPr id="87" name="" descr="{&quot;isTemplate&quot;:true,&quot;type&quot;:&quot;text&quot;}"/>
          <p:cNvSpPr txBox="1"/>
          <p:nvPr/>
        </p:nvSpPr>
        <p:spPr>
          <a:xfrm rot="0" flipH="0" flipV="0">
            <a:off x="1400175" y="5495925"/>
            <a:ext cx="5334000" cy="34290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500">
                <a:solidFill>
                  <a:srgbClr val="0F172A"/>
                </a:solidFill>
                <a:latin typeface="Microsoft YaHei"/>
                <a:ea typeface="Microsoft YaHei"/>
              </a:rPr>
              <a:t>报错先定位服务、路径、名称，再改配置，重装是最慢的解法。</a:t>
            </a:r>
            <a:endParaRPr/>
          </a:p>
        </p:txBody>
      </p:sp>
      <p:sp>
        <p:nvSpPr>
          <p:cNvPr id="88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89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13 / 14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>
  <p:cSld>
    <p:spTree>
      <p:nvGrpSpPr>
        <p:cNvPr id="90" name="" descr="&lt;Slide&#10;    style={{&#10;        background: 'linear-gradient(135deg, #0B254E 0%, #2563EB 100%)',&#10;        padding: '20px 64px',&#10;        justifyContent: 'center',&#10;        fontFamily: '&quot;Microsoft YaHei&quot;, &quot;微软雅黑&quot;, sans-serif',&#10;    }}&#10;&gt;&#10;    &lt;Box style={{ position: 'absolute', top: -100, right: -40, width: 360, height: 360, background: 'rgba(6,182,212,0.16)', borderRadius: 180 }} /&gt;&#10;    &lt;Box style={{ position: 'absolute', bottom: -140, left: 760, width: 300, height: 300, background: 'rgba(245,158,11,0.16)', borderRadius: 150 }} /&gt;&#10;&#10;    &lt;Box style={{ position: 'relative', zIndex: 1 }}&gt;&#10;        &lt;Text style={{ fontSize: 20, color: 'rgba(255,255,255,0.7)', letterSpacing: 2 }}&gt;课后任务&lt;/Text&gt;&#10;        &lt;Text style={{ fontSize: 48, fontWeight: 'bold', color: '#FFFFFF', marginTop: 18, lineHeight: 1.3 }}&gt;&#10;            留下证据，&lt;br /&gt;下节课接着用&#10;        &lt;/Text&gt;&#10;&#10;        &lt;Box style={{ flexDirection: 'row', gap: 16, marginTop: 36 }}&gt;&#10;            &lt;Box style={{ flex: 1, background: 'rgba(255,255,255,0.1)', borderRadius: 14, padding: '20px 22px' }}&gt;&#10;                &lt;Text style={{ fontSize: 22, fontWeight: 'bold', color: '#FFFFFF' }}&gt;部署记录&lt;/Text&gt;&#10;                &lt;Text style={{ fontSize: 17, color: 'rgba(255,255,255,0.85)', marginTop: 10, lineHeight: 1.5 }}&gt;&#10;                    整理服务确认、模型导入、命令行与接口验证四步证据。&#10;                &lt;/Text&gt;&#10;            &lt;/Box&gt;&#10;            &lt;Box style={{ flex: 1, background: 'rgba(255,255,255,0.1)', borderRadius: 14, padding: '20px 22px' }}&gt;&#10;                &lt;Text style={{ fontSize: 22, fontWeight: 'bold', color: '#FFFFFF' }}&gt;排错复盘&lt;/Text&gt;&#10;                &lt;Text style={{ fontSize: 17, color: 'rgba(255,255,255,0.85)', marginTop: 10, lineHeight: 1.5 }}&gt;&#10;                    写清一次报错、判断依据和修复动作。&#10;                &lt;/Text&gt;&#10;            &lt;/Box&gt;&#10;            &lt;Box style={{ flex: 1, background: 'rgba(255,255,255,0.1)', borderRadius: 14, padding: '20px 22px' }}&gt;&#10;                &lt;Text style={{ fontSize: 22, fontWeight: 'bold', color: '#FFFFFF' }}&gt;可选扩展&lt;/Text&gt;&#10;                &lt;Text style={{ fontSize: 17, color: 'rgba(255,255,255,0.85)', marginTop: 10, lineHeight: 1.5 }}&gt;&#10;                    高配机器导入 qwen3-vl:8b 测图片理解。&#10;                &lt;/Text&gt;&#10;            &lt;/Box&gt;&#10;        &lt;/Box&gt;&#10;&#10;        &lt;Box style={{ width: 100, height: 5, background: '#F59E0B', marginTop: 34 }} /&gt;&#10;        &lt;Text style={{ fontSize: 21, color: 'rgba(255,255,255,0.92)', marginTop: 20, lineHeight: 1.5 }}&gt;&#10;            下节：WorkBuddy 接入 —— 把本地模型接进 Agent 工作台&#10;        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92" name=""/>
          <p:cNvSpPr/>
          <p:nvPr/>
        </p:nvSpPr>
        <p:spPr>
          <a:xfrm rot="0" flipH="0" flipV="0">
            <a:off x="9144000" y="-952500"/>
            <a:ext cx="3429000" cy="3429000"/>
          </a:xfrm>
          <a:prstGeom prst="roundRect">
            <a:avLst>
              <a:gd name="adj" fmla="val 50000"/>
            </a:avLst>
          </a:prstGeom>
          <a:solidFill>
            <a:srgbClr val="06B6D4">
              <a:alpha val="16000"/>
            </a:srgbClr>
          </a:solidFill>
          <a:ln/>
        </p:spPr>
        <p:txBody>
          <a:bodyPr/>
          <a:p/>
        </p:txBody>
      </p:sp>
      <p:sp>
        <p:nvSpPr>
          <p:cNvPr id="93" name=""/>
          <p:cNvSpPr/>
          <p:nvPr/>
        </p:nvSpPr>
        <p:spPr>
          <a:xfrm rot="0" flipH="0" flipV="0">
            <a:off x="7239000" y="5334000"/>
            <a:ext cx="2857500" cy="2857500"/>
          </a:xfrm>
          <a:prstGeom prst="roundRect">
            <a:avLst>
              <a:gd name="adj" fmla="val 50000"/>
            </a:avLst>
          </a:prstGeom>
          <a:solidFill>
            <a:srgbClr val="F59E0B">
              <a:alpha val="16000"/>
            </a:srgbClr>
          </a:solidFill>
          <a:ln/>
        </p:spPr>
        <p:txBody>
          <a:bodyPr/>
          <a:p/>
        </p:txBody>
      </p:sp>
      <p:sp>
        <p:nvSpPr>
          <p:cNvPr id="94" name="" descr="{&quot;isTemplate&quot;:true,&quot;type&quot;:&quot;text&quot;}"/>
          <p:cNvSpPr txBox="1"/>
          <p:nvPr/>
        </p:nvSpPr>
        <p:spPr>
          <a:xfrm rot="0" flipH="0" flipV="0">
            <a:off x="609600" y="1219200"/>
            <a:ext cx="10972800" cy="228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500" spc="150">
                <a:solidFill>
                  <a:srgbClr val="FFFFFF">
                    <a:alpha val="70000"/>
                  </a:srgbClr>
                </a:solidFill>
                <a:latin typeface="Microsoft YaHei"/>
                <a:ea typeface="Microsoft YaHei"/>
              </a:rPr>
              <a:t>课后任务</a:t>
            </a:r>
            <a:endParaRPr/>
          </a:p>
        </p:txBody>
      </p:sp>
      <p:sp>
        <p:nvSpPr>
          <p:cNvPr id="95" name="" descr="{&quot;isTemplate&quot;:true,&quot;type&quot;:&quot;text&quot;}"/>
          <p:cNvSpPr txBox="1"/>
          <p:nvPr/>
        </p:nvSpPr>
        <p:spPr>
          <a:xfrm rot="0" flipH="0" flipV="0">
            <a:off x="609600" y="1619250"/>
            <a:ext cx="10972800" cy="142875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留下证据，</a:t>
            </a:r>
            <a:endParaRPr/>
          </a:p>
          <a:p>
            <a:pPr>
              <a:lnSpc>
                <a:spcPct val="130000"/>
              </a:lnSpc>
            </a:pPr>
            <a:r>
              <a:rPr lang="zh-CN" sz="3600" b="1">
                <a:solidFill>
                  <a:srgbClr val="FFFFFF"/>
                </a:solidFill>
                <a:latin typeface="Microsoft YaHei"/>
                <a:ea typeface="Microsoft YaHei"/>
              </a:rPr>
              <a:t>下节课接着用</a:t>
            </a:r>
            <a:endParaRPr/>
          </a:p>
        </p:txBody>
      </p:sp>
      <p:sp>
        <p:nvSpPr>
          <p:cNvPr id="96" name=""/>
          <p:cNvSpPr/>
          <p:nvPr/>
        </p:nvSpPr>
        <p:spPr>
          <a:xfrm rot="0" flipH="0" flipV="0">
            <a:off x="609600" y="3390900"/>
            <a:ext cx="3552825" cy="1323975"/>
          </a:xfrm>
          <a:prstGeom prst="roundRect">
            <a:avLst>
              <a:gd name="adj" fmla="val 10072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97" name="" descr="{&quot;isTemplate&quot;:true,&quot;type&quot;:&quot;text&quot;}"/>
          <p:cNvSpPr txBox="1"/>
          <p:nvPr/>
        </p:nvSpPr>
        <p:spPr>
          <a:xfrm rot="0" flipH="0" flipV="0">
            <a:off x="819150" y="3581400"/>
            <a:ext cx="313372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部署记录</a:t>
            </a:r>
            <a:endParaRPr/>
          </a:p>
        </p:txBody>
      </p:sp>
      <p:sp>
        <p:nvSpPr>
          <p:cNvPr id="98" name="" descr="{&quot;isTemplate&quot;:true,&quot;type&quot;:&quot;text&quot;}"/>
          <p:cNvSpPr txBox="1"/>
          <p:nvPr/>
        </p:nvSpPr>
        <p:spPr>
          <a:xfrm rot="0" flipH="0" flipV="0">
            <a:off x="819150" y="3933825"/>
            <a:ext cx="3133725" cy="5905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2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整理服务确认、模型导入、命令行与接口验证四步证据。</a:t>
            </a:r>
            <a:endParaRPr/>
          </a:p>
        </p:txBody>
      </p:sp>
      <p:sp>
        <p:nvSpPr>
          <p:cNvPr id="99" name=""/>
          <p:cNvSpPr/>
          <p:nvPr/>
        </p:nvSpPr>
        <p:spPr>
          <a:xfrm rot="0" flipH="0" flipV="0">
            <a:off x="4314825" y="3390900"/>
            <a:ext cx="3562350" cy="1323975"/>
          </a:xfrm>
          <a:prstGeom prst="roundRect">
            <a:avLst>
              <a:gd name="adj" fmla="val 10072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100" name="" descr="{&quot;isTemplate&quot;:true,&quot;type&quot;:&quot;text&quot;}"/>
          <p:cNvSpPr txBox="1"/>
          <p:nvPr/>
        </p:nvSpPr>
        <p:spPr>
          <a:xfrm rot="0" flipH="0" flipV="0">
            <a:off x="4524375" y="3581400"/>
            <a:ext cx="31432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排错复盘</a:t>
            </a:r>
            <a:endParaRPr/>
          </a:p>
        </p:txBody>
      </p:sp>
      <p:sp>
        <p:nvSpPr>
          <p:cNvPr id="101" name="" descr="{&quot;isTemplate&quot;:true,&quot;type&quot;:&quot;text&quot;}"/>
          <p:cNvSpPr txBox="1"/>
          <p:nvPr/>
        </p:nvSpPr>
        <p:spPr>
          <a:xfrm rot="0" flipH="0" flipV="0">
            <a:off x="4524375" y="3933825"/>
            <a:ext cx="3143250" cy="2952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写清一次报错、判断依据和修复动作。</a:t>
            </a:r>
            <a:endParaRPr/>
          </a:p>
        </p:txBody>
      </p:sp>
      <p:sp>
        <p:nvSpPr>
          <p:cNvPr id="102" name=""/>
          <p:cNvSpPr/>
          <p:nvPr/>
        </p:nvSpPr>
        <p:spPr>
          <a:xfrm rot="0" flipH="0" flipV="0">
            <a:off x="8029575" y="3390900"/>
            <a:ext cx="3552825" cy="1323975"/>
          </a:xfrm>
          <a:prstGeom prst="roundRect">
            <a:avLst>
              <a:gd name="adj" fmla="val 10072"/>
            </a:avLst>
          </a:prstGeom>
          <a:solidFill>
            <a:srgbClr val="FFFFFF">
              <a:alpha val="10000"/>
            </a:srgbClr>
          </a:solidFill>
          <a:ln/>
        </p:spPr>
        <p:txBody>
          <a:bodyPr/>
          <a:p/>
        </p:txBody>
      </p:sp>
      <p:sp>
        <p:nvSpPr>
          <p:cNvPr id="103" name="" descr="{&quot;isTemplate&quot;:true,&quot;type&quot;:&quot;text&quot;}"/>
          <p:cNvSpPr txBox="1"/>
          <p:nvPr/>
        </p:nvSpPr>
        <p:spPr>
          <a:xfrm rot="0" flipH="0" flipV="0">
            <a:off x="8239125" y="3581400"/>
            <a:ext cx="313372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FFFFFF"/>
                </a:solidFill>
                <a:latin typeface="Microsoft YaHei"/>
                <a:ea typeface="Microsoft YaHei"/>
              </a:rPr>
              <a:t>可选扩展</a:t>
            </a:r>
            <a:endParaRPr/>
          </a:p>
        </p:txBody>
      </p:sp>
      <p:sp>
        <p:nvSpPr>
          <p:cNvPr id="104" name="" descr="{&quot;isTemplate&quot;:true,&quot;type&quot;:&quot;text&quot;}"/>
          <p:cNvSpPr txBox="1"/>
          <p:nvPr/>
        </p:nvSpPr>
        <p:spPr>
          <a:xfrm rot="0" flipH="0" flipV="0">
            <a:off x="8239125" y="3933825"/>
            <a:ext cx="3133725" cy="29527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2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高配机器导入</a:t>
            </a:r>
            <a:r>
              <a:rPr lang="en-US" sz="12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 qwen3-vl:8b </a:t>
            </a:r>
            <a:r>
              <a:rPr lang="zh-CN" sz="1275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测图片理解。</a:t>
            </a:r>
            <a:endParaRPr/>
          </a:p>
        </p:txBody>
      </p:sp>
      <p:sp>
        <p:nvSpPr>
          <p:cNvPr id="105" name=""/>
          <p:cNvSpPr/>
          <p:nvPr/>
        </p:nvSpPr>
        <p:spPr>
          <a:xfrm rot="0" flipH="0" flipV="0">
            <a:off x="609600" y="5038725"/>
            <a:ext cx="952500" cy="4762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106" name="" descr="{&quot;isTemplate&quot;:true,&quot;type&quot;:&quot;text&quot;}"/>
          <p:cNvSpPr txBox="1"/>
          <p:nvPr/>
        </p:nvSpPr>
        <p:spPr>
          <a:xfrm rot="0" flipH="0" flipV="0">
            <a:off x="609600" y="5276850"/>
            <a:ext cx="10972800" cy="361950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下节：</a:t>
            </a:r>
            <a:r>
              <a:rPr lang="en-US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WorkBuddy </a:t>
            </a:r>
            <a:r>
              <a:rPr lang="zh-CN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接入</a:t>
            </a:r>
            <a:r>
              <a:rPr lang="en-US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 —— </a:t>
            </a:r>
            <a:r>
              <a:rPr lang="zh-CN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把本地模型接进</a:t>
            </a:r>
            <a:r>
              <a:rPr lang="en-US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 Agent </a:t>
            </a:r>
            <a:r>
              <a:rPr lang="zh-CN" sz="1575">
                <a:solidFill>
                  <a:srgbClr val="FFFFFF">
                    <a:alpha val="92000"/>
                  </a:srgbClr>
                </a:solidFill>
                <a:latin typeface="Microsoft YaHei"/>
                <a:ea typeface="Microsoft YaHei"/>
              </a:rPr>
              <a:t>工作台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>
  <p:cSld>
    <p:spTree>
      <p:nvGrpSpPr>
        <p:cNvPr id="107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断网课堂里，模型还能用吗？&lt;/Text&gt;&#10;            &lt;Text style={{ fontSize: 18, color: '#64748B', marginTop: 6 }}&gt;前五次课用的都是云端服务，今天换一种用法&lt;/Text&gt;&#10;        &lt;/Box&gt;&#10;    &lt;/Box&gt;&#10;&#10;    &lt;Box style={{ flex: 1, flexDirection: 'row', gap: 32 }}&gt;&#10;        &lt;Box style={{&#10;            flex: 3,&#10;            background: 'linear-gradient(135deg, #0B254E 0%, #2563EB 100%)',&#10;            borderRadius: 16,&#10;            padding: '36px 40px',&#10;            justifyContent: 'space-between',&#10;        }}&gt;&#10;            &lt;Box&gt;&#10;                &lt;Text style={{ fontSize: 22, color: 'rgba(255,255,255,0.72)' }}&gt;过去五次的用法&lt;/Text&gt;&#10;                &lt;Text style={{ fontSize: 30, fontWeight: 'bold', color: '#FFFFFF', marginTop: 12, lineHeight: 1.4 }}&gt;&#10;                    模型在别人的机器上&lt;br /&gt;数据要出网、账号要登录&#10;                &lt;/Text&gt;&#10;            &lt;/Box&gt;&#10;            &lt;Box style={{ marginTop: 24 }}&gt;&#10;                &lt;Text style={{ fontSize: 44, fontWeight: 'bold', color: '#F59E0B' }}&gt;断网 = 停摆&lt;/Text&gt;&#10;                &lt;Text style={{ fontSize: 20, color: 'rgba(255,255,255,0.85)', marginTop: 14, lineHeight: 1.5 }}&gt;&#10;                    机房网络不稳、数据不能离开本机时，云端方案直接失效——这不是体验问题，是能不能用的问题。&#10;                &lt;/Text&gt;&#10;            &lt;/Box&gt;&#10;        &lt;/Box&gt;&#10;&#10;        &lt;Box style={{ flex: 2, gap: 16 }}&gt;&#10;            &lt;Box style={{ flex: 1, background: '#EFF6FF', borderRadius: 16, padding: '24px 26px', justifyContent: 'space-between' }}&gt;&#10;                &lt;Box&gt;&#10;                    &lt;Text style={{ fontSize: 24, fontWeight: 'bold', color: '#2563EB' }}&gt;本地方案&lt;/Text&gt;&#10;                    &lt;Text style={{ fontSize: 19, color: '#0F172A', marginTop: 10, lineHeight: 1.5 }}&gt;&#10;                        GGUF 权重放在本机，Ollama 在本机起服务，请求不出电脑。&#10;                    &lt;/Text&gt;&#10;                &lt;/Box&gt;&#10;                &lt;Text style={{ fontSize: 17, color: '#64748B', marginTop: 12 }}&gt;代价：要自己管服务和文件&lt;/Text&gt;&#10;            &lt;/Box&gt;&#10;            &lt;Box style={{ flex: 1, background: '#FFF7ED', borderRadius: 16, padding: '24px 26px', justifyContent: 'space-between' }}&gt;&#10;                &lt;Box&gt;&#10;                    &lt;Text style={{ fontSize: 24, fontWeight: 'bold', color: '#B45309' }}&gt;今天的判断&lt;/Text&gt;&#10;                    &lt;Text style={{ fontSize: 19, color: '#0F172A', marginTop: 10, lineHeight: 1.5 }}&gt;&#10;                        本地不是替代云端，而是补上「必须本地」那块空白。&#10;                    &lt;/Text&gt;&#10;                &lt;/Box&gt;&#10;                &lt;Text style={{ fontSize: 17, color: '#64748B', marginTop: 12 }}&gt;验收：三条通道都能对话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2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09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110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42100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断网课堂里，模型还能用吗？</a:t>
            </a:r>
            <a:endParaRPr/>
          </a:p>
        </p:txBody>
      </p:sp>
      <p:sp>
        <p:nvSpPr>
          <p:cNvPr id="111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42100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前五次课用的都是云端服务，今天换一种用法</a:t>
            </a:r>
            <a:endParaRPr/>
          </a:p>
        </p:txBody>
      </p:sp>
      <p:sp>
        <p:nvSpPr>
          <p:cNvPr id="112" name=""/>
          <p:cNvSpPr/>
          <p:nvPr/>
        </p:nvSpPr>
        <p:spPr>
          <a:xfrm rot="0" flipH="0" flipV="0">
            <a:off x="609600" y="1143000"/>
            <a:ext cx="6400800" cy="5143500"/>
          </a:xfrm>
          <a:prstGeom prst="roundRect">
            <a:avLst>
              <a:gd name="adj" fmla="val 2963"/>
            </a:avLst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113" name="" descr="{&quot;isTemplate&quot;:true,&quot;type&quot;:&quot;text&quot;}"/>
          <p:cNvSpPr txBox="1"/>
          <p:nvPr/>
        </p:nvSpPr>
        <p:spPr>
          <a:xfrm rot="0" flipH="0" flipV="0">
            <a:off x="990600" y="1485900"/>
            <a:ext cx="56388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>
                <a:solidFill>
                  <a:srgbClr val="FFFFFF">
                    <a:alpha val="72000"/>
                  </a:srgbClr>
                </a:solidFill>
                <a:latin typeface="Microsoft YaHei"/>
                <a:ea typeface="Microsoft YaHei"/>
              </a:rPr>
              <a:t>过去五次的用法</a:t>
            </a:r>
            <a:endParaRPr/>
          </a:p>
        </p:txBody>
      </p:sp>
      <p:sp>
        <p:nvSpPr>
          <p:cNvPr id="114" name="" descr="{&quot;isTemplate&quot;:true,&quot;type&quot;:&quot;text&quot;}"/>
          <p:cNvSpPr txBox="1"/>
          <p:nvPr/>
        </p:nvSpPr>
        <p:spPr>
          <a:xfrm rot="0" flipH="0" flipV="0">
            <a:off x="990600" y="1857375"/>
            <a:ext cx="5638800" cy="962025"/>
          </a:xfrm>
          <a:prstGeom prst="rect"/>
        </p:spPr>
        <p:txBody>
          <a:bodyPr wrap="none" lIns="0" tIns="0" rIns="0" bIns="0"/>
          <a:p>
            <a:pPr>
              <a:lnSpc>
                <a:spcPct val="14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模型在别人的机器上</a:t>
            </a:r>
            <a:endParaRPr/>
          </a:p>
          <a:p>
            <a:pPr>
              <a:lnSpc>
                <a:spcPct val="140000"/>
              </a:lnSpc>
            </a:pPr>
            <a:r>
              <a:rPr lang="zh-CN" sz="2250" b="1">
                <a:solidFill>
                  <a:srgbClr val="FFFFFF"/>
                </a:solidFill>
                <a:latin typeface="Microsoft YaHei"/>
                <a:ea typeface="Microsoft YaHei"/>
              </a:rPr>
              <a:t>数据要出网、账号要登录</a:t>
            </a:r>
            <a:endParaRPr/>
          </a:p>
        </p:txBody>
      </p:sp>
      <p:sp>
        <p:nvSpPr>
          <p:cNvPr id="115" name="" descr="{&quot;isTemplate&quot;:true,&quot;type&quot;:&quot;text&quot;}"/>
          <p:cNvSpPr txBox="1"/>
          <p:nvPr/>
        </p:nvSpPr>
        <p:spPr>
          <a:xfrm rot="0" flipH="0" flipV="0">
            <a:off x="990600" y="4619625"/>
            <a:ext cx="5638800" cy="5048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3300" b="1">
                <a:solidFill>
                  <a:srgbClr val="F59E0B"/>
                </a:solidFill>
                <a:latin typeface="Microsoft YaHei"/>
                <a:ea typeface="Microsoft YaHei"/>
              </a:rPr>
              <a:t>断网</a:t>
            </a:r>
            <a:r>
              <a:rPr lang="en-US" sz="3300" b="1">
                <a:solidFill>
                  <a:srgbClr val="F59E0B"/>
                </a:solidFill>
                <a:latin typeface="Microsoft YaHei"/>
                <a:ea typeface="Microsoft YaHei"/>
              </a:rPr>
              <a:t> = </a:t>
            </a:r>
            <a:r>
              <a:rPr lang="zh-CN" sz="3300" b="1">
                <a:solidFill>
                  <a:srgbClr val="F59E0B"/>
                </a:solidFill>
                <a:latin typeface="Microsoft YaHei"/>
                <a:ea typeface="Microsoft YaHei"/>
              </a:rPr>
              <a:t>停摆</a:t>
            </a:r>
            <a:endParaRPr/>
          </a:p>
        </p:txBody>
      </p:sp>
      <p:sp>
        <p:nvSpPr>
          <p:cNvPr id="116" name="" descr="{&quot;isTemplate&quot;:true,&quot;type&quot;:&quot;text&quot;}"/>
          <p:cNvSpPr txBox="1"/>
          <p:nvPr/>
        </p:nvSpPr>
        <p:spPr>
          <a:xfrm rot="0" flipH="0" flipV="0">
            <a:off x="990600" y="5257800"/>
            <a:ext cx="5638800" cy="68580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500">
                <a:solidFill>
                  <a:srgbClr val="FFFFFF">
                    <a:alpha val="85000"/>
                  </a:srgbClr>
                </a:solidFill>
                <a:latin typeface="Microsoft YaHei"/>
                <a:ea typeface="Microsoft YaHei"/>
              </a:rPr>
              <a:t>机房网络不稳、数据不能离开本机时，云端方案直接失效——这不是体验问题，是能不能用的问题。</a:t>
            </a:r>
            <a:endParaRPr/>
          </a:p>
        </p:txBody>
      </p:sp>
      <p:sp>
        <p:nvSpPr>
          <p:cNvPr id="117" name=""/>
          <p:cNvSpPr/>
          <p:nvPr/>
        </p:nvSpPr>
        <p:spPr>
          <a:xfrm rot="0" flipH="0" flipV="0">
            <a:off x="7315200" y="1143000"/>
            <a:ext cx="4267200" cy="2495550"/>
          </a:xfrm>
          <a:prstGeom prst="roundRect">
            <a:avLst>
              <a:gd name="adj" fmla="val 6107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118" name="" descr="{&quot;isTemplate&quot;:true,&quot;type&quot;:&quot;text&quot;}"/>
          <p:cNvSpPr txBox="1"/>
          <p:nvPr/>
        </p:nvSpPr>
        <p:spPr>
          <a:xfrm rot="0" flipH="0" flipV="0">
            <a:off x="7562850" y="1371600"/>
            <a:ext cx="37719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2563EB"/>
                </a:solidFill>
                <a:latin typeface="Microsoft YaHei"/>
                <a:ea typeface="Microsoft YaHei"/>
              </a:rPr>
              <a:t>本地方案</a:t>
            </a:r>
            <a:endParaRPr/>
          </a:p>
        </p:txBody>
      </p:sp>
      <p:sp>
        <p:nvSpPr>
          <p:cNvPr id="119" name="" descr="{&quot;isTemplate&quot;:true,&quot;type&quot;:&quot;text&quot;}"/>
          <p:cNvSpPr txBox="1"/>
          <p:nvPr/>
        </p:nvSpPr>
        <p:spPr>
          <a:xfrm rot="0" flipH="0" flipV="0">
            <a:off x="7562850" y="1743075"/>
            <a:ext cx="3771900" cy="6572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425">
                <a:solidFill>
                  <a:srgbClr val="0F172A"/>
                </a:solidFill>
                <a:latin typeface="Microsoft YaHei"/>
                <a:ea typeface="Microsoft YaHei"/>
              </a:rPr>
              <a:t>GGUF </a:t>
            </a:r>
            <a:r>
              <a:rPr lang="zh-CN" sz="1425">
                <a:solidFill>
                  <a:srgbClr val="0F172A"/>
                </a:solidFill>
                <a:latin typeface="Microsoft YaHei"/>
                <a:ea typeface="Microsoft YaHei"/>
              </a:rPr>
              <a:t>权重放在本机，</a:t>
            </a:r>
            <a:r>
              <a:rPr lang="en-US" sz="1425">
                <a:solidFill>
                  <a:srgbClr val="0F172A"/>
                </a:solidFill>
                <a:latin typeface="Microsoft YaHei"/>
                <a:ea typeface="Microsoft YaHei"/>
              </a:rPr>
              <a:t>Ollama </a:t>
            </a:r>
            <a:r>
              <a:rPr lang="zh-CN" sz="1425">
                <a:solidFill>
                  <a:srgbClr val="0F172A"/>
                </a:solidFill>
                <a:latin typeface="Microsoft YaHei"/>
                <a:ea typeface="Microsoft YaHei"/>
              </a:rPr>
              <a:t>在本机起服务，请求不出电脑。</a:t>
            </a:r>
            <a:endParaRPr/>
          </a:p>
        </p:txBody>
      </p:sp>
      <p:sp>
        <p:nvSpPr>
          <p:cNvPr id="120" name="" descr="{&quot;isTemplate&quot;:true,&quot;type&quot;:&quot;text&quot;}"/>
          <p:cNvSpPr txBox="1"/>
          <p:nvPr/>
        </p:nvSpPr>
        <p:spPr>
          <a:xfrm rot="0" flipH="0" flipV="0">
            <a:off x="7562850" y="3209925"/>
            <a:ext cx="3771900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代价：要自己管服务和文件</a:t>
            </a:r>
            <a:endParaRPr/>
          </a:p>
        </p:txBody>
      </p:sp>
      <p:sp>
        <p:nvSpPr>
          <p:cNvPr id="121" name=""/>
          <p:cNvSpPr/>
          <p:nvPr/>
        </p:nvSpPr>
        <p:spPr>
          <a:xfrm rot="0" flipH="0" flipV="0">
            <a:off x="7315200" y="3790950"/>
            <a:ext cx="4267200" cy="2495550"/>
          </a:xfrm>
          <a:prstGeom prst="roundRect">
            <a:avLst>
              <a:gd name="adj" fmla="val 6107"/>
            </a:avLst>
          </a:prstGeom>
          <a:solidFill>
            <a:srgbClr val="FFF7ED"/>
          </a:solidFill>
          <a:ln/>
        </p:spPr>
        <p:txBody>
          <a:bodyPr/>
          <a:p/>
        </p:txBody>
      </p:sp>
      <p:sp>
        <p:nvSpPr>
          <p:cNvPr id="122" name="" descr="{&quot;isTemplate&quot;:true,&quot;type&quot;:&quot;text&quot;}"/>
          <p:cNvSpPr txBox="1"/>
          <p:nvPr/>
        </p:nvSpPr>
        <p:spPr>
          <a:xfrm rot="0" flipH="0" flipV="0">
            <a:off x="7562850" y="4019550"/>
            <a:ext cx="37719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B45309"/>
                </a:solidFill>
                <a:latin typeface="Microsoft YaHei"/>
                <a:ea typeface="Microsoft YaHei"/>
              </a:rPr>
              <a:t>今天的判断</a:t>
            </a:r>
            <a:endParaRPr/>
          </a:p>
        </p:txBody>
      </p:sp>
      <p:sp>
        <p:nvSpPr>
          <p:cNvPr id="123" name="" descr="{&quot;isTemplate&quot;:true,&quot;type&quot;:&quot;text&quot;}"/>
          <p:cNvSpPr txBox="1"/>
          <p:nvPr/>
        </p:nvSpPr>
        <p:spPr>
          <a:xfrm rot="0" flipH="0" flipV="0">
            <a:off x="7562850" y="4391025"/>
            <a:ext cx="3771900" cy="6572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425">
                <a:solidFill>
                  <a:srgbClr val="0F172A"/>
                </a:solidFill>
                <a:latin typeface="Microsoft YaHei"/>
                <a:ea typeface="Microsoft YaHei"/>
              </a:rPr>
              <a:t>本地不是替代云端，而是补上「必须本地」那块空白。</a:t>
            </a:r>
            <a:endParaRPr/>
          </a:p>
        </p:txBody>
      </p:sp>
      <p:sp>
        <p:nvSpPr>
          <p:cNvPr id="124" name="" descr="{&quot;isTemplate&quot;:true,&quot;type&quot;:&quot;text&quot;}"/>
          <p:cNvSpPr txBox="1"/>
          <p:nvPr/>
        </p:nvSpPr>
        <p:spPr>
          <a:xfrm rot="0" flipH="0" flipV="0">
            <a:off x="7562850" y="5857875"/>
            <a:ext cx="3771900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验收：三条通道都能对话</a:t>
            </a:r>
            <a:endParaRPr/>
          </a:p>
        </p:txBody>
      </p:sp>
      <p:sp>
        <p:nvSpPr>
          <p:cNvPr id="125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126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02 / 14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>
  <p:cSld>
    <p:spTree>
      <p:nvGrpSpPr>
        <p:cNvPr id="127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三个环节，一条链路&lt;/Text&gt;&#10;            &lt;Text style={{ fontSize: 18, color: '#64748B', marginTop: 6 }}&gt;每环节都有可检查的产出，走完才算跑通&lt;/Text&gt;&#10;        &lt;/Box&gt;&#10;    &lt;/Box&gt;&#10;&#10;    &lt;Box style={{ flex: 1, flexDirection: 'column', gap: 14 }}&gt;&#10;        &lt;Box style={{ flexDirection: 'row', gap: 14, flex: 1 }}&gt;&#10;            &lt;Box style={{ flex: 1, flexDirection: 'row', alignItems: 'stretch', background: '#F1F5F9', borderRadius: 14, overflow: 'hidden' }}&gt;&#10;                &lt;Box style={{ width: 10, background: '#2563EB' }} /&gt;&#10;                &lt;Box style={{ flex: 1, padding: '18px 22px', justifyContent: 'space-between' }}&gt;&#10;                    &lt;Box&gt;&#10;                        &lt;Text style={{ fontSize: 17, color: '#2563EB', fontWeight: 'bold' }}&gt;M1 · 16 分钟&lt;/Text&gt;&#10;                        &lt;Text style={{ fontSize: 22, fontWeight: 'bold', color: '#0F172A', marginTop: 6 }}&gt;确认服务并编写 Modelfile&lt;/Text&gt;&#10;                    &lt;/Box&gt;&#10;                    &lt;Text style={{ fontSize: 17, color: '#64748B', marginTop: 10 }}&gt;产出：指向本地 GGUF 的 Modelfile&lt;/Text&gt;&#10;                &lt;/Box&gt;&#10;            &lt;/Box&gt;&#10;            &lt;Box style={{ flex: 1, flexDirection: 'row', alignItems: 'stretch', background: '#F1F5F9', borderRadius: 14, overflow: 'hidden' }}&gt;&#10;                &lt;Box style={{ width: 10, background: '#06B6D4' }} /&gt;&#10;                &lt;Box style={{ flex: 1, padding: '18px 22px', justifyContent: 'space-between' }}&gt;&#10;                    &lt;Box&gt;&#10;                        &lt;Text style={{ fontSize: 17, color: '#0891B2', fontWeight: 'bold' }}&gt;M2 · 20 分钟&lt;/Text&gt;&#10;                        &lt;Text style={{ fontSize: 22, fontWeight: 'bold', color: '#0F172A', marginTop: 6 }}&gt;导入模型并命令行验证&lt;/Text&gt;&#10;                    &lt;/Box&gt;&#10;                    &lt;Text style={{ fontSize: 17, color: '#64748B', marginTop: 10 }}&gt;产出：一个能对话的本地模型&lt;/Text&gt;&#10;                &lt;/Box&gt;&#10;            &lt;/Box&gt;&#10;        &lt;/Box&gt;&#10;        &lt;Box style={{ flexDirection: 'row', gap: 14, flex: 1 }}&gt;&#10;            &lt;Box style={{ flex: 1, flexDirection: 'row', alignItems: 'stretch', background: '#F1F5F9', borderRadius: 14, overflow: 'hidden' }}&gt;&#10;                &lt;Box style={{ width: 10, background: '#2563EB' }} /&gt;&#10;                &lt;Box style={{ flex: 1, padding: '18px 22px', justifyContent: 'space-between' }}&gt;&#10;                    &lt;Box&gt;&#10;                        &lt;Text style={{ fontSize: 17, color: '#2563EB', fontWeight: 'bold' }}&gt;M3 · 16 分钟&lt;/Text&gt;&#10;                        &lt;Text style={{ fontSize: 22, fontWeight: 'bold', color: '#0F172A', marginTop: 6 }}&gt;兼容接口验证&lt;/Text&gt;&#10;                    &lt;/Box&gt;&#10;                    &lt;Text style={{ fontSize: 17, color: '#64748B', marginTop: 10 }}&gt;产出：一份接口连通测试记录&lt;/Text&gt;&#10;                &lt;/Box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3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29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130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0861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三个环节，一条链路</a:t>
            </a:r>
            <a:endParaRPr/>
          </a:p>
        </p:txBody>
      </p:sp>
      <p:sp>
        <p:nvSpPr>
          <p:cNvPr id="131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0861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每环节都有可检查的产出，走完才算跑通</a:t>
            </a:r>
            <a:endParaRPr/>
          </a:p>
        </p:txBody>
      </p:sp>
      <p:sp>
        <p:nvSpPr>
          <p:cNvPr id="132" name=""/>
          <p:cNvSpPr/>
          <p:nvPr/>
        </p:nvSpPr>
        <p:spPr>
          <a:xfrm rot="0" flipH="0" flipV="0">
            <a:off x="609600" y="1143000"/>
            <a:ext cx="5419725" cy="2505075"/>
          </a:xfrm>
          <a:prstGeom prst="roundRect">
            <a:avLst>
              <a:gd name="adj" fmla="val 5323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33" name=""/>
          <p:cNvSpPr/>
          <p:nvPr/>
        </p:nvSpPr>
        <p:spPr>
          <a:xfrm rot="0" flipH="0" flipV="0">
            <a:off x="609600" y="1143000"/>
            <a:ext cx="95250" cy="2505075"/>
          </a:xfrm>
          <a:custGeom>
            <a:pathLst>
              <a:path w="10" h="263">
                <a:moveTo>
                  <a:pt x="10" y="262"/>
                </a:moveTo>
                <a:cubicBezTo>
                  <a:pt x="4" y="261"/>
                  <a:pt x="0" y="255"/>
                  <a:pt x="0" y="249"/>
                </a:cubicBezTo>
                <a:lnTo>
                  <a:pt x="0" y="14"/>
                </a:lnTo>
                <a:cubicBezTo>
                  <a:pt x="0" y="8"/>
                  <a:pt x="4" y="2"/>
                  <a:pt x="10" y="1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p/>
        </p:txBody>
      </p:sp>
      <p:sp>
        <p:nvSpPr>
          <p:cNvPr id="134" name="" descr="{&quot;isTemplate&quot;:true,&quot;type&quot;:&quot;text&quot;}"/>
          <p:cNvSpPr txBox="1"/>
          <p:nvPr/>
        </p:nvSpPr>
        <p:spPr>
          <a:xfrm rot="0" flipH="0" flipV="0">
            <a:off x="914400" y="1314450"/>
            <a:ext cx="4905375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2563EB"/>
                </a:solidFill>
                <a:latin typeface="Microsoft YaHei"/>
                <a:ea typeface="Microsoft YaHei"/>
              </a:rPr>
              <a:t>M1 · 16 </a:t>
            </a:r>
            <a:r>
              <a:rPr lang="zh-CN" sz="1275" b="1">
                <a:solidFill>
                  <a:srgbClr val="2563EB"/>
                </a:solidFill>
                <a:latin typeface="Microsoft YaHei"/>
                <a:ea typeface="Microsoft YaHei"/>
              </a:rPr>
              <a:t>分钟</a:t>
            </a:r>
            <a:endParaRPr/>
          </a:p>
        </p:txBody>
      </p:sp>
      <p:sp>
        <p:nvSpPr>
          <p:cNvPr id="135" name="" descr="{&quot;isTemplate&quot;:true,&quot;type&quot;:&quot;text&quot;}"/>
          <p:cNvSpPr txBox="1"/>
          <p:nvPr/>
        </p:nvSpPr>
        <p:spPr>
          <a:xfrm rot="0" flipH="0" flipV="0">
            <a:off x="914400" y="1571625"/>
            <a:ext cx="490537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确认服务并编写</a:t>
            </a:r>
            <a:r>
              <a:rPr lang="en-US" sz="1650" b="1">
                <a:solidFill>
                  <a:srgbClr val="0F172A"/>
                </a:solidFill>
                <a:latin typeface="Microsoft YaHei"/>
                <a:ea typeface="Microsoft YaHei"/>
              </a:rPr>
              <a:t> Modelfile</a:t>
            </a:r>
            <a:endParaRPr/>
          </a:p>
        </p:txBody>
      </p:sp>
      <p:sp>
        <p:nvSpPr>
          <p:cNvPr id="136" name="" descr="{&quot;isTemplate&quot;:true,&quot;type&quot;:&quot;text&quot;}"/>
          <p:cNvSpPr txBox="1"/>
          <p:nvPr/>
        </p:nvSpPr>
        <p:spPr>
          <a:xfrm rot="0" flipH="0" flipV="0">
            <a:off x="914400" y="3276600"/>
            <a:ext cx="4905375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产出：指向本地</a:t>
            </a:r>
            <a:r>
              <a:rPr lang="en-US" sz="1275">
                <a:solidFill>
                  <a:srgbClr val="64748B"/>
                </a:solidFill>
                <a:latin typeface="Microsoft YaHei"/>
                <a:ea typeface="Microsoft YaHei"/>
              </a:rPr>
              <a:t> GGUF </a:t>
            </a: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的</a:t>
            </a:r>
            <a:r>
              <a:rPr lang="en-US" sz="1275">
                <a:solidFill>
                  <a:srgbClr val="64748B"/>
                </a:solidFill>
                <a:latin typeface="Microsoft YaHei"/>
                <a:ea typeface="Microsoft YaHei"/>
              </a:rPr>
              <a:t> Modelfile</a:t>
            </a:r>
            <a:endParaRPr/>
          </a:p>
        </p:txBody>
      </p:sp>
      <p:sp>
        <p:nvSpPr>
          <p:cNvPr id="137" name=""/>
          <p:cNvSpPr/>
          <p:nvPr/>
        </p:nvSpPr>
        <p:spPr>
          <a:xfrm rot="0" flipH="0" flipV="0">
            <a:off x="6162675" y="1143000"/>
            <a:ext cx="5419725" cy="2505075"/>
          </a:xfrm>
          <a:prstGeom prst="roundRect">
            <a:avLst>
              <a:gd name="adj" fmla="val 5323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38" name=""/>
          <p:cNvSpPr/>
          <p:nvPr/>
        </p:nvSpPr>
        <p:spPr>
          <a:xfrm rot="0" flipH="0" flipV="0">
            <a:off x="6162675" y="1143000"/>
            <a:ext cx="95250" cy="2505075"/>
          </a:xfrm>
          <a:custGeom>
            <a:pathLst>
              <a:path w="10" h="263">
                <a:moveTo>
                  <a:pt x="10" y="262"/>
                </a:moveTo>
                <a:cubicBezTo>
                  <a:pt x="4" y="261"/>
                  <a:pt x="0" y="255"/>
                  <a:pt x="0" y="249"/>
                </a:cubicBezTo>
                <a:lnTo>
                  <a:pt x="0" y="14"/>
                </a:lnTo>
                <a:cubicBezTo>
                  <a:pt x="0" y="8"/>
                  <a:pt x="4" y="2"/>
                  <a:pt x="10" y="1"/>
                </a:cubicBezTo>
                <a:close/>
              </a:path>
            </a:pathLst>
          </a:custGeom>
          <a:solidFill>
            <a:srgbClr val="06B6D4"/>
          </a:solidFill>
          <a:ln/>
        </p:spPr>
        <p:txBody>
          <a:bodyPr/>
          <a:p/>
        </p:txBody>
      </p:sp>
      <p:sp>
        <p:nvSpPr>
          <p:cNvPr id="139" name="" descr="{&quot;isTemplate&quot;:true,&quot;type&quot;:&quot;text&quot;}"/>
          <p:cNvSpPr txBox="1"/>
          <p:nvPr/>
        </p:nvSpPr>
        <p:spPr>
          <a:xfrm rot="0" flipH="0" flipV="0">
            <a:off x="6467475" y="1314450"/>
            <a:ext cx="4905375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0891B2"/>
                </a:solidFill>
                <a:latin typeface="Microsoft YaHei"/>
                <a:ea typeface="Microsoft YaHei"/>
              </a:rPr>
              <a:t>M2 · 20 </a:t>
            </a:r>
            <a:r>
              <a:rPr lang="zh-CN" sz="1275" b="1">
                <a:solidFill>
                  <a:srgbClr val="0891B2"/>
                </a:solidFill>
                <a:latin typeface="Microsoft YaHei"/>
                <a:ea typeface="Microsoft YaHei"/>
              </a:rPr>
              <a:t>分钟</a:t>
            </a:r>
            <a:endParaRPr/>
          </a:p>
        </p:txBody>
      </p:sp>
      <p:sp>
        <p:nvSpPr>
          <p:cNvPr id="140" name="" descr="{&quot;isTemplate&quot;:true,&quot;type&quot;:&quot;text&quot;}"/>
          <p:cNvSpPr txBox="1"/>
          <p:nvPr/>
        </p:nvSpPr>
        <p:spPr>
          <a:xfrm rot="0" flipH="0" flipV="0">
            <a:off x="6467475" y="1571625"/>
            <a:ext cx="4905375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导入模型并命令行验证</a:t>
            </a:r>
            <a:endParaRPr/>
          </a:p>
        </p:txBody>
      </p:sp>
      <p:sp>
        <p:nvSpPr>
          <p:cNvPr id="141" name="" descr="{&quot;isTemplate&quot;:true,&quot;type&quot;:&quot;text&quot;}"/>
          <p:cNvSpPr txBox="1"/>
          <p:nvPr/>
        </p:nvSpPr>
        <p:spPr>
          <a:xfrm rot="0" flipH="0" flipV="0">
            <a:off x="6467475" y="3276600"/>
            <a:ext cx="4905375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产出：一个能对话的本地模型</a:t>
            </a:r>
            <a:endParaRPr/>
          </a:p>
        </p:txBody>
      </p:sp>
      <p:sp>
        <p:nvSpPr>
          <p:cNvPr id="142" name=""/>
          <p:cNvSpPr/>
          <p:nvPr/>
        </p:nvSpPr>
        <p:spPr>
          <a:xfrm rot="0" flipH="0" flipV="0">
            <a:off x="609600" y="3781425"/>
            <a:ext cx="10972800" cy="2505075"/>
          </a:xfrm>
          <a:prstGeom prst="roundRect">
            <a:avLst>
              <a:gd name="adj" fmla="val 5323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43" name=""/>
          <p:cNvSpPr/>
          <p:nvPr/>
        </p:nvSpPr>
        <p:spPr>
          <a:xfrm rot="0" flipH="0" flipV="0">
            <a:off x="609600" y="3781425"/>
            <a:ext cx="95250" cy="2505075"/>
          </a:xfrm>
          <a:custGeom>
            <a:pathLst>
              <a:path w="10" h="263">
                <a:moveTo>
                  <a:pt x="10" y="262"/>
                </a:moveTo>
                <a:cubicBezTo>
                  <a:pt x="4" y="261"/>
                  <a:pt x="0" y="255"/>
                  <a:pt x="0" y="249"/>
                </a:cubicBezTo>
                <a:lnTo>
                  <a:pt x="0" y="14"/>
                </a:lnTo>
                <a:cubicBezTo>
                  <a:pt x="0" y="8"/>
                  <a:pt x="4" y="2"/>
                  <a:pt x="10" y="1"/>
                </a:cubicBezTo>
                <a:close/>
              </a:path>
            </a:pathLst>
          </a:custGeom>
          <a:solidFill>
            <a:srgbClr val="2563EB"/>
          </a:solidFill>
          <a:ln/>
        </p:spPr>
        <p:txBody>
          <a:bodyPr/>
          <a:p/>
        </p:txBody>
      </p:sp>
      <p:sp>
        <p:nvSpPr>
          <p:cNvPr id="144" name="" descr="{&quot;isTemplate&quot;:true,&quot;type&quot;:&quot;text&quot;}"/>
          <p:cNvSpPr txBox="1"/>
          <p:nvPr/>
        </p:nvSpPr>
        <p:spPr>
          <a:xfrm rot="0" flipH="0" flipV="0">
            <a:off x="914400" y="3952875"/>
            <a:ext cx="10458450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275" b="1">
                <a:solidFill>
                  <a:srgbClr val="2563EB"/>
                </a:solidFill>
                <a:latin typeface="Microsoft YaHei"/>
                <a:ea typeface="Microsoft YaHei"/>
              </a:rPr>
              <a:t>M3 · 16 </a:t>
            </a:r>
            <a:r>
              <a:rPr lang="zh-CN" sz="1275" b="1">
                <a:solidFill>
                  <a:srgbClr val="2563EB"/>
                </a:solidFill>
                <a:latin typeface="Microsoft YaHei"/>
                <a:ea typeface="Microsoft YaHei"/>
              </a:rPr>
              <a:t>分钟</a:t>
            </a:r>
            <a:endParaRPr/>
          </a:p>
        </p:txBody>
      </p:sp>
      <p:sp>
        <p:nvSpPr>
          <p:cNvPr id="145" name="" descr="{&quot;isTemplate&quot;:true,&quot;type&quot;:&quot;text&quot;}"/>
          <p:cNvSpPr txBox="1"/>
          <p:nvPr/>
        </p:nvSpPr>
        <p:spPr>
          <a:xfrm rot="0" flipH="0" flipV="0">
            <a:off x="914400" y="4210050"/>
            <a:ext cx="1045845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0F172A"/>
                </a:solidFill>
                <a:latin typeface="Microsoft YaHei"/>
                <a:ea typeface="Microsoft YaHei"/>
              </a:rPr>
              <a:t>兼容接口验证</a:t>
            </a:r>
            <a:endParaRPr/>
          </a:p>
        </p:txBody>
      </p:sp>
      <p:sp>
        <p:nvSpPr>
          <p:cNvPr id="146" name="" descr="{&quot;isTemplate&quot;:true,&quot;type&quot;:&quot;text&quot;}"/>
          <p:cNvSpPr txBox="1"/>
          <p:nvPr/>
        </p:nvSpPr>
        <p:spPr>
          <a:xfrm rot="0" flipH="0" flipV="0">
            <a:off x="914400" y="5915025"/>
            <a:ext cx="10458450" cy="2000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275">
                <a:solidFill>
                  <a:srgbClr val="64748B"/>
                </a:solidFill>
                <a:latin typeface="Microsoft YaHei"/>
                <a:ea typeface="Microsoft YaHei"/>
              </a:rPr>
              <a:t>产出：一份接口连通测试记录</a:t>
            </a:r>
            <a:endParaRPr/>
          </a:p>
        </p:txBody>
      </p:sp>
      <p:sp>
        <p:nvSpPr>
          <p:cNvPr id="147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148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03 / 14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>
  <p:cSld>
    <p:spTree>
      <p:nvGrpSpPr>
        <p:cNvPr id="149" name="" descr="&lt;Slide&#10;    style={{&#10;        background: 'linear-gradient(135deg, #0B254E 0%, #2563EB 100%)',&#10;        padding: '20px 64px',&#10;        justifyContent: 'center',&#10;        fontFamily: '&quot;Microsoft YaHei&quot;, &quot;微软雅黑&quot;, sans-serif',&#10;    }}&#10;&gt;&#10;    &lt;Box style={{ position: 'absolute', top: -80, left: 700, width: 380, height: 380, background: 'rgba(6,182,212,0.18)', borderRadius: 190 }} /&gt;&#10;&#10;    &lt;Box style={{ position: 'relative', zIndex: 1 }}&gt;&#10;        &lt;Text style={{ fontSize: 120, fontWeight: 'bold', color: 'rgba(255,255,255,0.22)', lineHeight: 1 }}&gt;01&lt;/Text&gt;&#10;        &lt;Text style={{ fontSize: 52, fontWeight: 'bold', color: '#FFFFFF', marginTop: 16, lineHeight: 1.3 }}&gt;&#10;            确认服务并编写 Modelfile&#10;        &lt;/Text&gt;&#10;        &lt;Box style={{ width: 100, height: 5, background: '#F59E0B', marginTop: 26 }} /&gt;&#10;        &lt;Text style={{ fontSize: 22, color: 'rgba(255,255,255,0.88)', marginTop: 24, lineHeight: 1.6 }}&gt;&#10;            服务在不在 · 权重对不对 · 说明书怎么写&#10;        &lt;/Text&gt;&#10;        &lt;Text style={{ fontSize: 18, color: 'rgba(255,255,255,0.65)', marginTop: 40 }}&gt;&#10;            16 分钟 · 产出：一份指向本地 GGUF 的 Modelfile&#10;        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151" name=""/>
          <p:cNvSpPr/>
          <p:nvPr/>
        </p:nvSpPr>
        <p:spPr>
          <a:xfrm rot="0" flipH="0" flipV="0">
            <a:off x="6667500" y="-762000"/>
            <a:ext cx="3619500" cy="3619500"/>
          </a:xfrm>
          <a:prstGeom prst="roundRect">
            <a:avLst>
              <a:gd name="adj" fmla="val 50000"/>
            </a:avLst>
          </a:prstGeom>
          <a:solidFill>
            <a:srgbClr val="06B6D4">
              <a:alpha val="18000"/>
            </a:srgbClr>
          </a:solidFill>
          <a:ln/>
        </p:spPr>
        <p:txBody>
          <a:bodyPr/>
          <a:p/>
        </p:txBody>
      </p:sp>
      <p:sp>
        <p:nvSpPr>
          <p:cNvPr id="152" name="" descr="{&quot;isTemplate&quot;:true,&quot;type&quot;:&quot;text&quot;}"/>
          <p:cNvSpPr txBox="1"/>
          <p:nvPr/>
        </p:nvSpPr>
        <p:spPr>
          <a:xfrm rot="0" flipH="0" flipV="0">
            <a:off x="609600" y="1514475"/>
            <a:ext cx="10972800" cy="1371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0" b="1">
                <a:solidFill>
                  <a:srgbClr val="FFFFFF">
                    <a:alpha val="22000"/>
                  </a:srgbClr>
                </a:solidFill>
                <a:latin typeface="Microsoft YaHei"/>
                <a:ea typeface="Microsoft YaHei"/>
              </a:rPr>
              <a:t>01</a:t>
            </a:r>
            <a:endParaRPr/>
          </a:p>
        </p:txBody>
      </p:sp>
      <p:sp>
        <p:nvSpPr>
          <p:cNvPr id="153" name="" descr="{&quot;isTemplate&quot;:true,&quot;type&quot;:&quot;text&quot;}"/>
          <p:cNvSpPr txBox="1"/>
          <p:nvPr/>
        </p:nvSpPr>
        <p:spPr>
          <a:xfrm rot="0" flipH="0" flipV="0">
            <a:off x="609600" y="3038475"/>
            <a:ext cx="10972800" cy="78105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900" b="1">
                <a:solidFill>
                  <a:srgbClr val="FFFFFF"/>
                </a:solidFill>
                <a:latin typeface="Microsoft YaHei"/>
                <a:ea typeface="Microsoft YaHei"/>
              </a:rPr>
              <a:t>确认服务并编写</a:t>
            </a:r>
            <a:r>
              <a:rPr lang="en-US" sz="3900" b="1">
                <a:solidFill>
                  <a:srgbClr val="FFFFFF"/>
                </a:solidFill>
                <a:latin typeface="Microsoft YaHei"/>
                <a:ea typeface="Microsoft YaHei"/>
              </a:rPr>
              <a:t> Modelfile</a:t>
            </a:r>
            <a:endParaRPr/>
          </a:p>
        </p:txBody>
      </p:sp>
      <p:sp>
        <p:nvSpPr>
          <p:cNvPr id="154" name=""/>
          <p:cNvSpPr/>
          <p:nvPr/>
        </p:nvSpPr>
        <p:spPr>
          <a:xfrm rot="0" flipH="0" flipV="0">
            <a:off x="609600" y="4067175"/>
            <a:ext cx="952500" cy="4762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155" name="" descr="{&quot;isTemplate&quot;:true,&quot;type&quot;:&quot;text&quot;}"/>
          <p:cNvSpPr txBox="1"/>
          <p:nvPr/>
        </p:nvSpPr>
        <p:spPr>
          <a:xfrm rot="0" flipH="0" flipV="0">
            <a:off x="609600" y="4343400"/>
            <a:ext cx="10972800" cy="4095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服务在不在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权重对不对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说明书怎么写</a:t>
            </a:r>
            <a:endParaRPr/>
          </a:p>
        </p:txBody>
      </p:sp>
      <p:sp>
        <p:nvSpPr>
          <p:cNvPr id="156" name="" descr="{&quot;isTemplate&quot;:true,&quot;type&quot;:&quot;text&quot;}"/>
          <p:cNvSpPr txBox="1"/>
          <p:nvPr/>
        </p:nvSpPr>
        <p:spPr>
          <a:xfrm rot="0" flipH="0" flipV="0">
            <a:off x="609600" y="5133975"/>
            <a:ext cx="10972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16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分钟</a:t>
            </a: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产出：一份指向本地</a:t>
            </a: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 GGUF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的</a:t>
            </a: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 Modelfile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>
  <p:cSld>
    <p:spTree>
      <p:nvGrpSpPr>
        <p:cNvPr id="157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先确认地基，再盖楼&lt;/Text&gt;&#10;            &lt;Text style={{ fontSize: 18, color: '#64748B', marginTop: 6 }}&gt;命令可用、服务在跑、权重在位，三件事缺一不可&lt;/Text&gt;&#10;        &lt;/Box&gt;&#10;    &lt;/Box&gt;&#10;&#10;    &lt;Box style={{ flex: 1, flexDirection: 'row', gap: 28 }}&gt;&#10;        &lt;Box style={{ flex: 1, gap: 14 }}&gt;&#10;            &lt;Box style={{ flex: 1, background: '#EFF6FF', borderRadius: 14, padding: '18px 22px', justifyContent: 'center' }}&gt;&#10;                &lt;Text style={{ fontSize: 22, fontWeight: 'bold', color: '#2563EB' }}&gt;看到版本号&lt;/Text&gt;&#10;                &lt;Text style={{ fontSize: 18, color: '#0F172A', marginTop: 8, lineHeight: 1.5 }}&gt;&#10;                    终端打印 ollama version，说明命令已进 PATH。&#10;                &lt;/Text&gt;&#10;            &lt;/Box&gt;&#10;            &lt;Box style={{ flex: 1, background: '#EFF6FF', borderRadius: 14, padding: '18px 22px', justifyContent: 'center' }}&gt;&#10;                &lt;Text style={{ fontSize: 22, fontWeight: 'bold', color: '#2563EB' }}&gt;返回 is running&lt;/Text&gt;&#10;                &lt;Text style={{ fontSize: 18, color: '#0F172A', marginTop: 8, lineHeight: 1.5 }}&gt;&#10;                    11434 是服务固定端口，服务没起来后面全失败。&#10;                &lt;/Text&gt;&#10;            &lt;/Box&gt;&#10;            &lt;Box style={{ flex: 1, background: '#EFF6FF', borderRadius: 14, padding: '18px 22px', justifyContent: 'center' }}&gt;&#10;                &lt;Text style={{ fontSize: 22, fontWeight: 'bold', color: '#2563EB' }}&gt;列出 .gguf 文件&lt;/Text&gt;&#10;                &lt;Text style={{ fontSize: 18, color: '#0F172A', marginTop: 8, lineHeight: 1.5 }}&gt;&#10;                    课前下载的 Qwen3-8B-Q4_K_M.gguf 要在 models 目录里。&#10;                &lt;/Text&gt;&#10;            &lt;/Box&gt;&#10;        &lt;/Box&gt;&#10;&#10;        &lt;Box style={{ width: 660, gap: 16 }}&gt;&#10;            &lt;CodeBlock&#10;                code={`ollama -v&#10;curl http://localhost:11434&#10;cd ~/ai-course/lesson06&#10;ls -lh models/`}&#10;                language='bash'&#10;                width={660}&#10;                fontSize={17}&#10;            /&gt;&#10;            &lt;Box style={{&#10;                flexDirection: 'row',&#10;                alignItems: 'center',&#10;                gap: 12,&#10;                background: '#FFF7ED',&#10;                border: '1px solid #F59E0B',&#10;                borderRadius: 12,&#10;                padding: '14px 18px',&#10;            }}&gt;&#10;                &lt;Text style={{ fontSize: 18, fontWeight: 'bold', color: '#B45309' }}&gt;易错&lt;/Text&gt;&#10;                &lt;Text style={{ fontSize: 18, color: '#7C2D12', lineHeight: 1.5 }}&gt;&#10;                    .gguf 文件名不能有中文和空格，先改名再继续。&#10;                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5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59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160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7719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先确认地基，再盖楼</a:t>
            </a:r>
            <a:endParaRPr/>
          </a:p>
        </p:txBody>
      </p:sp>
      <p:sp>
        <p:nvSpPr>
          <p:cNvPr id="161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771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命令可用、服务在跑、权重在位，三件事缺一不可</a:t>
            </a:r>
            <a:endParaRPr/>
          </a:p>
        </p:txBody>
      </p:sp>
      <p:sp>
        <p:nvSpPr>
          <p:cNvPr id="162" name=""/>
          <p:cNvSpPr/>
          <p:nvPr/>
        </p:nvSpPr>
        <p:spPr>
          <a:xfrm rot="0" flipH="0" flipV="0">
            <a:off x="609600" y="1143000"/>
            <a:ext cx="4419600" cy="1524000"/>
          </a:xfrm>
          <a:prstGeom prst="roundRect">
            <a:avLst>
              <a:gd name="adj" fmla="val 8750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163" name="" descr="{&quot;isTemplate&quot;:true,&quot;type&quot;:&quot;text&quot;}"/>
          <p:cNvSpPr txBox="1"/>
          <p:nvPr/>
        </p:nvSpPr>
        <p:spPr>
          <a:xfrm rot="0" flipH="0" flipV="0">
            <a:off x="819150" y="1581150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看到版本号</a:t>
            </a:r>
            <a:endParaRPr/>
          </a:p>
        </p:txBody>
      </p:sp>
      <p:sp>
        <p:nvSpPr>
          <p:cNvPr id="164" name="" descr="{&quot;isTemplate&quot;:true,&quot;type&quot;:&quot;text&quot;}"/>
          <p:cNvSpPr txBox="1"/>
          <p:nvPr/>
        </p:nvSpPr>
        <p:spPr>
          <a:xfrm rot="0" flipH="0" flipV="0">
            <a:off x="819150" y="1914525"/>
            <a:ext cx="40005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终端打印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ollama version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，说明命令已进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PATH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。</a:t>
            </a:r>
            <a:endParaRPr/>
          </a:p>
        </p:txBody>
      </p:sp>
      <p:sp>
        <p:nvSpPr>
          <p:cNvPr id="165" name=""/>
          <p:cNvSpPr/>
          <p:nvPr/>
        </p:nvSpPr>
        <p:spPr>
          <a:xfrm rot="0" flipH="0" flipV="0">
            <a:off x="609600" y="2800350"/>
            <a:ext cx="4419600" cy="1524000"/>
          </a:xfrm>
          <a:prstGeom prst="roundRect">
            <a:avLst>
              <a:gd name="adj" fmla="val 8750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166" name="" descr="{&quot;isTemplate&quot;:true,&quot;type&quot;:&quot;text&quot;}"/>
          <p:cNvSpPr txBox="1"/>
          <p:nvPr/>
        </p:nvSpPr>
        <p:spPr>
          <a:xfrm rot="0" flipH="0" flipV="0">
            <a:off x="819150" y="3238500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返回</a:t>
            </a:r>
            <a:r>
              <a:rPr lang="en-US" sz="1650" b="1">
                <a:solidFill>
                  <a:srgbClr val="2563EB"/>
                </a:solidFill>
                <a:latin typeface="Microsoft YaHei"/>
                <a:ea typeface="Microsoft YaHei"/>
              </a:rPr>
              <a:t> is running</a:t>
            </a:r>
            <a:endParaRPr/>
          </a:p>
        </p:txBody>
      </p:sp>
      <p:sp>
        <p:nvSpPr>
          <p:cNvPr id="167" name="" descr="{&quot;isTemplate&quot;:true,&quot;type&quot;:&quot;text&quot;}"/>
          <p:cNvSpPr txBox="1"/>
          <p:nvPr/>
        </p:nvSpPr>
        <p:spPr>
          <a:xfrm rot="0" flipH="0" flipV="0">
            <a:off x="819150" y="3571875"/>
            <a:ext cx="40005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11434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是服务固定端口，服务没起来后面全失败。</a:t>
            </a:r>
            <a:endParaRPr/>
          </a:p>
        </p:txBody>
      </p:sp>
      <p:sp>
        <p:nvSpPr>
          <p:cNvPr id="168" name=""/>
          <p:cNvSpPr/>
          <p:nvPr/>
        </p:nvSpPr>
        <p:spPr>
          <a:xfrm rot="0" flipH="0" flipV="0">
            <a:off x="609600" y="4457700"/>
            <a:ext cx="4419600" cy="1828800"/>
          </a:xfrm>
          <a:prstGeom prst="roundRect">
            <a:avLst>
              <a:gd name="adj" fmla="val 7292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169" name="" descr="{&quot;isTemplate&quot;:true,&quot;type&quot;:&quot;text&quot;}"/>
          <p:cNvSpPr txBox="1"/>
          <p:nvPr/>
        </p:nvSpPr>
        <p:spPr>
          <a:xfrm rot="0" flipH="0" flipV="0">
            <a:off x="819150" y="4895850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列出</a:t>
            </a:r>
            <a:r>
              <a:rPr lang="en-US" sz="1650" b="1">
                <a:solidFill>
                  <a:srgbClr val="2563EB"/>
                </a:solidFill>
                <a:latin typeface="Microsoft YaHei"/>
                <a:ea typeface="Microsoft YaHei"/>
              </a:rPr>
              <a:t> .gguf </a:t>
            </a:r>
            <a:r>
              <a:rPr lang="zh-CN" sz="1650" b="1">
                <a:solidFill>
                  <a:srgbClr val="2563EB"/>
                </a:solidFill>
                <a:latin typeface="Microsoft YaHei"/>
                <a:ea typeface="Microsoft YaHei"/>
              </a:rPr>
              <a:t>文件</a:t>
            </a:r>
            <a:endParaRPr/>
          </a:p>
        </p:txBody>
      </p:sp>
      <p:sp>
        <p:nvSpPr>
          <p:cNvPr id="170" name="" descr="{&quot;isTemplate&quot;:true,&quot;type&quot;:&quot;text&quot;}"/>
          <p:cNvSpPr txBox="1"/>
          <p:nvPr/>
        </p:nvSpPr>
        <p:spPr>
          <a:xfrm rot="0" flipH="0" flipV="0">
            <a:off x="819150" y="5229225"/>
            <a:ext cx="40005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课前下载的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Qwen3-8B-Q4_K_M.gguf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要在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models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目录里。</a:t>
            </a:r>
            <a:endParaRPr/>
          </a:p>
        </p:txBody>
      </p:sp>
      <p:sp>
        <p:nvSpPr>
          <p:cNvPr id="171" name=""/>
          <p:cNvSpPr/>
          <p:nvPr/>
        </p:nvSpPr>
        <p:spPr>
          <a:xfrm rot="0" flipH="0" flipV="0">
            <a:off x="5295900" y="2657475"/>
            <a:ext cx="6286500" cy="581025"/>
          </a:xfrm>
          <a:prstGeom prst="roundRect">
            <a:avLst>
              <a:gd name="adj" fmla="val 19672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172" name="" descr="{&quot;isTemplate&quot;:true,&quot;type&quot;:&quot;text&quot;}"/>
          <p:cNvSpPr txBox="1"/>
          <p:nvPr/>
        </p:nvSpPr>
        <p:spPr>
          <a:xfrm rot="0" flipH="0" flipV="0">
            <a:off x="5467350" y="2847975"/>
            <a:ext cx="342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B45309"/>
                </a:solidFill>
                <a:latin typeface="Microsoft YaHei"/>
                <a:ea typeface="Microsoft YaHei"/>
              </a:rPr>
              <a:t>易错</a:t>
            </a:r>
            <a:endParaRPr/>
          </a:p>
        </p:txBody>
      </p:sp>
      <p:sp>
        <p:nvSpPr>
          <p:cNvPr id="173" name="" descr="{&quot;isTemplate&quot;:true,&quot;type&quot;:&quot;text&quot;}"/>
          <p:cNvSpPr txBox="1"/>
          <p:nvPr/>
        </p:nvSpPr>
        <p:spPr>
          <a:xfrm rot="0" flipH="0" flipV="0">
            <a:off x="5924550" y="2790825"/>
            <a:ext cx="36957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en-US" sz="1350">
                <a:solidFill>
                  <a:srgbClr val="7C2D12"/>
                </a:solidFill>
                <a:latin typeface="Microsoft YaHei"/>
                <a:ea typeface="Microsoft YaHei"/>
              </a:rPr>
              <a:t>.gguf </a:t>
            </a:r>
            <a:r>
              <a:rPr lang="zh-CN" sz="1350">
                <a:solidFill>
                  <a:srgbClr val="7C2D12"/>
                </a:solidFill>
                <a:latin typeface="Microsoft YaHei"/>
                <a:ea typeface="Microsoft YaHei"/>
              </a:rPr>
              <a:t>文件名不能有中文和空格，先改名再继续。</a:t>
            </a:r>
            <a:endParaRPr/>
          </a:p>
        </p:txBody>
      </p:sp>
      <p:sp>
        <p:nvSpPr>
          <p:cNvPr id="174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175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05 / 14</a:t>
            </a:r>
            <a:endParaRPr/>
          </a:p>
        </p:txBody>
      </p:sp>
      <p:sp>
        <p:nvSpPr>
          <p:cNvPr id="176" name=""/>
          <p:cNvSpPr/>
          <p:nvPr/>
        </p:nvSpPr>
        <p:spPr>
          <a:xfrm rot="0" flipH="0" flipV="0">
            <a:off x="5295900" y="1143000"/>
            <a:ext cx="6286500" cy="1362075"/>
          </a:xfrm>
          <a:prstGeom prst="roundRect">
            <a:avLst>
              <a:gd name="adj" fmla="val 5594"/>
            </a:avLst>
          </a:prstGeom>
          <a:solidFill>
            <a:srgbClr val="F6F8FA"/>
          </a:solidFill>
          <a:ln/>
        </p:spPr>
        <p:txBody>
          <a:bodyPr/>
          <a:p/>
        </p:txBody>
      </p:sp>
      <p:sp>
        <p:nvSpPr>
          <p:cNvPr id="177" name=""/>
          <p:cNvSpPr txBox="1"/>
          <p:nvPr/>
        </p:nvSpPr>
        <p:spPr>
          <a:xfrm rot="0" flipH="0" flipV="0">
            <a:off x="5448300" y="1276350"/>
            <a:ext cx="5981700" cy="10953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sz="1275">
                <a:solidFill>
                  <a:srgbClr val="6F42C1"/>
                </a:solidFill>
                <a:latin typeface="Menlo"/>
                <a:ea typeface="Menlo"/>
              </a:rPr>
              <a:t>ollama</a:t>
            </a:r>
            <a:r>
              <a:rPr sz="1275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75">
                <a:solidFill>
                  <a:srgbClr val="005CC5"/>
                </a:solidFill>
                <a:latin typeface="Menlo"/>
                <a:ea typeface="Menlo"/>
              </a:rPr>
              <a:t>-v</a:t>
            </a:r>
            <a:endParaRPr/>
          </a:p>
          <a:p>
            <a:pPr>
              <a:lnSpc>
                <a:spcPct val="140000"/>
              </a:lnSpc>
            </a:pPr>
            <a:r>
              <a:rPr sz="1275">
                <a:solidFill>
                  <a:srgbClr val="6F42C1"/>
                </a:solidFill>
                <a:latin typeface="Menlo"/>
                <a:ea typeface="Menlo"/>
              </a:rPr>
              <a:t>curl</a:t>
            </a:r>
            <a:r>
              <a:rPr sz="1275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75">
                <a:solidFill>
                  <a:srgbClr val="032F62"/>
                </a:solidFill>
                <a:latin typeface="Menlo"/>
                <a:ea typeface="Menlo"/>
              </a:rPr>
              <a:t>http://localhost:11434</a:t>
            </a:r>
            <a:endParaRPr/>
          </a:p>
          <a:p>
            <a:pPr>
              <a:lnSpc>
                <a:spcPct val="140000"/>
              </a:lnSpc>
            </a:pPr>
            <a:r>
              <a:rPr sz="1275">
                <a:solidFill>
                  <a:srgbClr val="005CC5"/>
                </a:solidFill>
                <a:latin typeface="Menlo"/>
                <a:ea typeface="Menlo"/>
              </a:rPr>
              <a:t>cd</a:t>
            </a:r>
            <a:r>
              <a:rPr sz="1275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75">
                <a:solidFill>
                  <a:srgbClr val="032F62"/>
                </a:solidFill>
                <a:latin typeface="Menlo"/>
                <a:ea typeface="Menlo"/>
              </a:rPr>
              <a:t>~/ai-course/lesson06</a:t>
            </a:r>
            <a:endParaRPr/>
          </a:p>
          <a:p>
            <a:pPr>
              <a:lnSpc>
                <a:spcPct val="140000"/>
              </a:lnSpc>
            </a:pPr>
            <a:r>
              <a:rPr sz="1275">
                <a:solidFill>
                  <a:srgbClr val="6F42C1"/>
                </a:solidFill>
                <a:latin typeface="Menlo"/>
                <a:ea typeface="Menlo"/>
              </a:rPr>
              <a:t>ls</a:t>
            </a:r>
            <a:r>
              <a:rPr sz="1275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75">
                <a:solidFill>
                  <a:srgbClr val="005CC5"/>
                </a:solidFill>
                <a:latin typeface="Menlo"/>
                <a:ea typeface="Menlo"/>
              </a:rPr>
              <a:t>-lh</a:t>
            </a:r>
            <a:r>
              <a:rPr sz="1275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275">
                <a:solidFill>
                  <a:srgbClr val="032F62"/>
                </a:solidFill>
                <a:latin typeface="Menlo"/>
                <a:ea typeface="Menlo"/>
              </a:rPr>
              <a:t>models/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>
  <p:cSld>
    <p:spTree>
      <p:nvGrpSpPr>
        <p:cNvPr id="178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Modelfile：装配说明书&lt;/Text&gt;&#10;            &lt;Text style={{ fontSize: 18, color: '#64748B', marginTop: 6 }}&gt;把裸的 GGUF 文件变成 Ollama 认识的模型&lt;/Text&gt;&#10;        &lt;/Box&gt;&#10;    &lt;/Box&gt;&#10;&#10;    &lt;Box style={{ flex: 1, flexDirection: 'row', gap: 28 }}&gt;&#10;        &lt;Box style={{ width: 700 }}&gt;&#10;            &lt;CodeBlock&#10;                code={`FROM ./models/Qwen3-8B-Q4_K_M.gguf&#10;&#10;PARAMETER temperature 0.7&#10;PARAMETER num_ctx 4096&#10;&#10;SYSTEM &quot;&quot;&quot;你是一个简洁、准确、安全的中文教学助手。&quot;&quot;&quot;`}&#10;                language='dockerfile'&#10;                width={700}&#10;                fontSize={16}&#10;            /&gt;&#10;        &lt;/Box&gt;&#10;&#10;        &lt;Box style={{ flex: 1, gap: 14 }}&gt;&#10;            &lt;Box style={{ flex: 1, background: '#F1F5F9', borderRadius: 14, padding: '18px 20px', justifyContent: 'center' }}&gt;&#10;                &lt;Text style={{ fontSize: 22, fontWeight: 'bold', color: '#0F172A' }}&gt;FROM&lt;/Text&gt;&#10;                &lt;Text style={{ fontSize: 18, color: '#334155', marginTop: 8, lineHeight: 1.5 }}&gt;&#10;                    告诉 Ollama 去哪里读权重，路径相对 Modelfile 所在目录。&#10;                &lt;/Text&gt;&#10;            &lt;/Box&gt;&#10;            &lt;Box style={{ flex: 1, background: '#F1F5F9', borderRadius: 14, padding: '18px 20px', justifyContent: 'center' }}&gt;&#10;                &lt;Text style={{ fontSize: 22, fontWeight: 'bold', color: '#0F172A' }}&gt;PARAMETER&lt;/Text&gt;&#10;                &lt;Text style={{ fontSize: 18, color: '#334155', marginTop: 8, lineHeight: 1.5 }}&gt;&#10;                    temperature 管随机性，num_ctx 管上下文长度。&#10;                &lt;/Text&gt;&#10;            &lt;/Box&gt;&#10;            &lt;Box style={{ flex: 1, background: '#F1F5F9', borderRadius: 14, padding: '18px 20px', justifyContent: 'center' }}&gt;&#10;                &lt;Text style={{ fontSize: 22, fontWeight: 'bold', color: '#0F172A' }}&gt;SYSTEM&lt;/Text&gt;&#10;                &lt;Text style={{ fontSize: 18, color: '#334155', marginTop: 8, lineHeight: 1.5 }}&gt;&#10;                    固定人设，M2 用一句提问就能验它是否生效。&#10;                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6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180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181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3528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2550" b="1">
                <a:solidFill>
                  <a:srgbClr val="0F172A"/>
                </a:solidFill>
                <a:latin typeface="Microsoft YaHei"/>
                <a:ea typeface="Microsoft YaHei"/>
              </a:rPr>
              <a:t>Modelfile</a:t>
            </a: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：装配说明书</a:t>
            </a:r>
            <a:endParaRPr/>
          </a:p>
        </p:txBody>
      </p:sp>
      <p:sp>
        <p:nvSpPr>
          <p:cNvPr id="182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352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把裸的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GGUF </a:t>
            </a: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文件变成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Ollama </a:t>
            </a: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认识的模型</a:t>
            </a:r>
            <a:endParaRPr/>
          </a:p>
        </p:txBody>
      </p:sp>
      <p:sp>
        <p:nvSpPr>
          <p:cNvPr id="183" name=""/>
          <p:cNvSpPr/>
          <p:nvPr/>
        </p:nvSpPr>
        <p:spPr>
          <a:xfrm rot="0" flipH="0" flipV="0">
            <a:off x="7543800" y="1143000"/>
            <a:ext cx="4038600" cy="1724025"/>
          </a:xfrm>
          <a:prstGeom prst="roundRect">
            <a:avLst>
              <a:gd name="adj" fmla="val 7735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84" name="" descr="{&quot;isTemplate&quot;:true,&quot;type&quot;:&quot;text&quot;}"/>
          <p:cNvSpPr txBox="1"/>
          <p:nvPr/>
        </p:nvSpPr>
        <p:spPr>
          <a:xfrm rot="0" flipH="0" flipV="0">
            <a:off x="7734300" y="1533525"/>
            <a:ext cx="36576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F172A"/>
                </a:solidFill>
                <a:latin typeface="Microsoft YaHei"/>
                <a:ea typeface="Microsoft YaHei"/>
              </a:rPr>
              <a:t>FROM</a:t>
            </a:r>
            <a:endParaRPr/>
          </a:p>
        </p:txBody>
      </p:sp>
      <p:sp>
        <p:nvSpPr>
          <p:cNvPr id="185" name="" descr="{&quot;isTemplate&quot;:true,&quot;type&quot;:&quot;text&quot;}"/>
          <p:cNvSpPr txBox="1"/>
          <p:nvPr/>
        </p:nvSpPr>
        <p:spPr>
          <a:xfrm rot="0" flipH="0" flipV="0">
            <a:off x="7734300" y="1866900"/>
            <a:ext cx="36576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告诉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Ollama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去哪里读权重，路径相对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 Modelfile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所在目录。</a:t>
            </a:r>
            <a:endParaRPr/>
          </a:p>
        </p:txBody>
      </p:sp>
      <p:sp>
        <p:nvSpPr>
          <p:cNvPr id="186" name=""/>
          <p:cNvSpPr/>
          <p:nvPr/>
        </p:nvSpPr>
        <p:spPr>
          <a:xfrm rot="0" flipH="0" flipV="0">
            <a:off x="7543800" y="3000375"/>
            <a:ext cx="4038600" cy="1733550"/>
          </a:xfrm>
          <a:prstGeom prst="roundRect">
            <a:avLst>
              <a:gd name="adj" fmla="val 7692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87" name="" descr="{&quot;isTemplate&quot;:true,&quot;type&quot;:&quot;text&quot;}"/>
          <p:cNvSpPr txBox="1"/>
          <p:nvPr/>
        </p:nvSpPr>
        <p:spPr>
          <a:xfrm rot="0" flipH="0" flipV="0">
            <a:off x="7734300" y="3390900"/>
            <a:ext cx="36576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F172A"/>
                </a:solidFill>
                <a:latin typeface="Microsoft YaHei"/>
                <a:ea typeface="Microsoft YaHei"/>
              </a:rPr>
              <a:t>PARAMETER</a:t>
            </a:r>
            <a:endParaRPr/>
          </a:p>
        </p:txBody>
      </p:sp>
      <p:sp>
        <p:nvSpPr>
          <p:cNvPr id="188" name="" descr="{&quot;isTemplate&quot;:true,&quot;type&quot;:&quot;text&quot;}"/>
          <p:cNvSpPr txBox="1"/>
          <p:nvPr/>
        </p:nvSpPr>
        <p:spPr>
          <a:xfrm rot="0" flipH="0" flipV="0">
            <a:off x="7734300" y="3724275"/>
            <a:ext cx="36576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temperature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管随机性，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num_ctx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管上下文长度。</a:t>
            </a:r>
            <a:endParaRPr/>
          </a:p>
        </p:txBody>
      </p:sp>
      <p:sp>
        <p:nvSpPr>
          <p:cNvPr id="189" name=""/>
          <p:cNvSpPr/>
          <p:nvPr/>
        </p:nvSpPr>
        <p:spPr>
          <a:xfrm rot="0" flipH="0" flipV="0">
            <a:off x="7543800" y="4867275"/>
            <a:ext cx="4038600" cy="1419225"/>
          </a:xfrm>
          <a:prstGeom prst="roundRect">
            <a:avLst>
              <a:gd name="adj" fmla="val 9396"/>
            </a:avLst>
          </a:prstGeom>
          <a:solidFill>
            <a:srgbClr val="F1F5F9"/>
          </a:solidFill>
          <a:ln/>
        </p:spPr>
        <p:txBody>
          <a:bodyPr/>
          <a:p/>
        </p:txBody>
      </p:sp>
      <p:sp>
        <p:nvSpPr>
          <p:cNvPr id="190" name="" descr="{&quot;isTemplate&quot;:true,&quot;type&quot;:&quot;text&quot;}"/>
          <p:cNvSpPr txBox="1"/>
          <p:nvPr/>
        </p:nvSpPr>
        <p:spPr>
          <a:xfrm rot="0" flipH="0" flipV="0">
            <a:off x="7734300" y="5257800"/>
            <a:ext cx="36576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0F172A"/>
                </a:solidFill>
                <a:latin typeface="Microsoft YaHei"/>
                <a:ea typeface="Microsoft YaHei"/>
              </a:rPr>
              <a:t>SYSTEM</a:t>
            </a:r>
            <a:endParaRPr/>
          </a:p>
        </p:txBody>
      </p:sp>
      <p:sp>
        <p:nvSpPr>
          <p:cNvPr id="191" name="" descr="{&quot;isTemplate&quot;:true,&quot;type&quot;:&quot;text&quot;}"/>
          <p:cNvSpPr txBox="1"/>
          <p:nvPr/>
        </p:nvSpPr>
        <p:spPr>
          <a:xfrm rot="0" flipH="0" flipV="0">
            <a:off x="7734300" y="5591175"/>
            <a:ext cx="3657600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固定人设，</a:t>
            </a:r>
            <a:r>
              <a:rPr lang="en-US" sz="1350">
                <a:solidFill>
                  <a:srgbClr val="334155"/>
                </a:solidFill>
                <a:latin typeface="Microsoft YaHei"/>
                <a:ea typeface="Microsoft YaHei"/>
              </a:rPr>
              <a:t>M2 </a:t>
            </a: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用一句提问就能验它是否生效。</a:t>
            </a:r>
            <a:endParaRPr/>
          </a:p>
        </p:txBody>
      </p:sp>
      <p:sp>
        <p:nvSpPr>
          <p:cNvPr id="192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193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06 / 14</a:t>
            </a:r>
            <a:endParaRPr/>
          </a:p>
        </p:txBody>
      </p:sp>
      <p:sp>
        <p:nvSpPr>
          <p:cNvPr id="194" name=""/>
          <p:cNvSpPr/>
          <p:nvPr/>
        </p:nvSpPr>
        <p:spPr>
          <a:xfrm rot="0" flipH="0" flipV="0">
            <a:off x="609600" y="1143000"/>
            <a:ext cx="6667500" cy="1809750"/>
          </a:xfrm>
          <a:prstGeom prst="roundRect">
            <a:avLst>
              <a:gd name="adj" fmla="val 4211"/>
            </a:avLst>
          </a:prstGeom>
          <a:solidFill>
            <a:srgbClr val="F6F8FA"/>
          </a:solidFill>
          <a:ln/>
        </p:spPr>
        <p:txBody>
          <a:bodyPr/>
          <a:p/>
        </p:txBody>
      </p:sp>
      <p:sp>
        <p:nvSpPr>
          <p:cNvPr id="195" name=""/>
          <p:cNvSpPr txBox="1"/>
          <p:nvPr/>
        </p:nvSpPr>
        <p:spPr>
          <a:xfrm rot="0" flipH="0" flipV="0">
            <a:off x="762000" y="1276350"/>
            <a:ext cx="6362700" cy="1543050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sz="1200">
                <a:solidFill>
                  <a:srgbClr val="D73A49"/>
                </a:solidFill>
                <a:latin typeface="Menlo"/>
                <a:ea typeface="Menlo"/>
              </a:rPr>
              <a:t>FROM</a:t>
            </a: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 ./models/Qwen3-8B-Q4_K_M.gguf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E5E7EB"/>
                </a:solidFill>
                <a:latin typeface="Menlo"/>
                <a:ea typeface="Menlo"/>
              </a:rPr>
              <a:t> 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PARAMETER temperature 0.7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PARAMETER num_ctx 4096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E5E7EB"/>
                </a:solidFill>
                <a:latin typeface="Menlo"/>
                <a:ea typeface="Menlo"/>
              </a:rPr>
              <a:t> </a:t>
            </a:r>
            <a:endParaRPr/>
          </a:p>
          <a:p>
            <a:pPr>
              <a:lnSpc>
                <a:spcPct val="140000"/>
              </a:lnSpc>
            </a:pPr>
            <a:r>
              <a:rPr sz="1200">
                <a:solidFill>
                  <a:srgbClr val="24292E"/>
                </a:solidFill>
                <a:latin typeface="Menlo"/>
                <a:ea typeface="Menlo"/>
              </a:rPr>
              <a:t>SYSTEM </a:t>
            </a:r>
            <a:r>
              <a:rPr sz="1200">
                <a:solidFill>
                  <a:srgbClr val="032F62"/>
                </a:solidFill>
                <a:latin typeface="Menlo"/>
                <a:ea typeface="Menlo"/>
              </a:rPr>
              <a:t>"""你是一个简洁、准确、安全的中文教学助手。"""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>
  <p:cSld>
    <p:spTree>
      <p:nvGrpSpPr>
        <p:cNvPr id="196" name="" descr="&lt;Slide&#10;    style={{&#10;        background: 'linear-gradient(135deg, #0B254E 0%, #2563EB 100%)',&#10;        padding: '20px 64px',&#10;        justifyContent: 'center',&#10;        fontFamily: '&quot;Microsoft YaHei&quot;, &quot;微软雅黑&quot;, sans-serif',&#10;    }}&#10;&gt;&#10;    &lt;Box style={{ position: 'absolute', bottom: -100, right: -60, width: 360, height: 360, background: 'rgba(6,182,212,0.18)', borderRadius: 180 }} /&gt;&#10;&#10;    &lt;Box style={{ position: 'relative', zIndex: 1 }}&gt;&#10;        &lt;Text style={{ fontSize: 120, fontWeight: 'bold', color: 'rgba(255,255,255,0.22)', lineHeight: 1 }}&gt;02&lt;/Text&gt;&#10;        &lt;Text style={{ fontSize: 52, fontWeight: 'bold', color: '#FFFFFF', marginTop: 16, lineHeight: 1.3 }}&gt;&#10;            导入模型并命令行验证&#10;        &lt;/Text&gt;&#10;        &lt;Box style={{ width: 100, height: 5, background: '#F59E0B', marginTop: 26 }} /&gt;&#10;        &lt;Text style={{ fontSize: 22, color: 'rgba(255,255,255,0.88)', marginTop: 24, lineHeight: 1.6 }}&gt;&#10;            创建模型 · 核对名称 · 连问两轮&#10;        &lt;/Text&gt;&#10;        &lt;Text style={{ fontSize: 18, color: 'rgba(255,255,255,0.65)', marginTop: 40 }}&gt;&#10;            20 分钟 · 产出：一个能对话的本地模型&#10;        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B254E"/>
              </a:gs>
              <a:gs pos="100000">
                <a:srgbClr val="2563EB"/>
              </a:gs>
            </a:gsLst>
            <a:lin ang="2700000" scaled="1"/>
          </a:gradFill>
          <a:ln/>
        </p:spPr>
        <p:txBody>
          <a:bodyPr/>
          <a:p/>
        </p:txBody>
      </p:sp>
      <p:sp>
        <p:nvSpPr>
          <p:cNvPr id="198" name=""/>
          <p:cNvSpPr/>
          <p:nvPr/>
        </p:nvSpPr>
        <p:spPr>
          <a:xfrm rot="0" flipH="0" flipV="0">
            <a:off x="9334500" y="4381500"/>
            <a:ext cx="3429000" cy="3429000"/>
          </a:xfrm>
          <a:prstGeom prst="roundRect">
            <a:avLst>
              <a:gd name="adj" fmla="val 50000"/>
            </a:avLst>
          </a:prstGeom>
          <a:solidFill>
            <a:srgbClr val="06B6D4">
              <a:alpha val="18000"/>
            </a:srgbClr>
          </a:solidFill>
          <a:ln/>
        </p:spPr>
        <p:txBody>
          <a:bodyPr/>
          <a:p/>
        </p:txBody>
      </p:sp>
      <p:sp>
        <p:nvSpPr>
          <p:cNvPr id="199" name="" descr="{&quot;isTemplate&quot;:true,&quot;type&quot;:&quot;text&quot;}"/>
          <p:cNvSpPr txBox="1"/>
          <p:nvPr/>
        </p:nvSpPr>
        <p:spPr>
          <a:xfrm rot="0" flipH="0" flipV="0">
            <a:off x="609600" y="1514475"/>
            <a:ext cx="10972800" cy="13716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9000" b="1">
                <a:solidFill>
                  <a:srgbClr val="FFFFFF">
                    <a:alpha val="22000"/>
                  </a:srgbClr>
                </a:solidFill>
                <a:latin typeface="Microsoft YaHei"/>
                <a:ea typeface="Microsoft YaHei"/>
              </a:rPr>
              <a:t>02</a:t>
            </a:r>
            <a:endParaRPr/>
          </a:p>
        </p:txBody>
      </p:sp>
      <p:sp>
        <p:nvSpPr>
          <p:cNvPr id="200" name="" descr="{&quot;isTemplate&quot;:true,&quot;type&quot;:&quot;text&quot;}"/>
          <p:cNvSpPr txBox="1"/>
          <p:nvPr/>
        </p:nvSpPr>
        <p:spPr>
          <a:xfrm rot="0" flipH="0" flipV="0">
            <a:off x="609600" y="3038475"/>
            <a:ext cx="10972800" cy="781050"/>
          </a:xfrm>
          <a:prstGeom prst="rect"/>
        </p:spPr>
        <p:txBody>
          <a:bodyPr wrap="none" lIns="0" tIns="0" rIns="0" bIns="0"/>
          <a:p>
            <a:pPr>
              <a:lnSpc>
                <a:spcPct val="130000"/>
              </a:lnSpc>
            </a:pPr>
            <a:r>
              <a:rPr lang="zh-CN" sz="3900" b="1">
                <a:solidFill>
                  <a:srgbClr val="FFFFFF"/>
                </a:solidFill>
                <a:latin typeface="Microsoft YaHei"/>
                <a:ea typeface="Microsoft YaHei"/>
              </a:rPr>
              <a:t>导入模型并命令行验证</a:t>
            </a:r>
            <a:endParaRPr/>
          </a:p>
        </p:txBody>
      </p:sp>
      <p:sp>
        <p:nvSpPr>
          <p:cNvPr id="201" name=""/>
          <p:cNvSpPr/>
          <p:nvPr/>
        </p:nvSpPr>
        <p:spPr>
          <a:xfrm rot="0" flipH="0" flipV="0">
            <a:off x="609600" y="4067175"/>
            <a:ext cx="952500" cy="47625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202" name="" descr="{&quot;isTemplate&quot;:true,&quot;type&quot;:&quot;text&quot;}"/>
          <p:cNvSpPr txBox="1"/>
          <p:nvPr/>
        </p:nvSpPr>
        <p:spPr>
          <a:xfrm rot="0" flipH="0" flipV="0">
            <a:off x="609600" y="4343400"/>
            <a:ext cx="10972800" cy="409575"/>
          </a:xfrm>
          <a:prstGeom prst="rect"/>
        </p:spPr>
        <p:txBody>
          <a:bodyPr wrap="none" lIns="0" tIns="0" rIns="0" bIns="0"/>
          <a:p>
            <a:pPr>
              <a:lnSpc>
                <a:spcPct val="160000"/>
              </a:lnSpc>
            </a:pP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创建模型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核对名称</a:t>
            </a:r>
            <a:r>
              <a:rPr lang="en-US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650">
                <a:solidFill>
                  <a:srgbClr val="FFFFFF">
                    <a:alpha val="88000"/>
                  </a:srgbClr>
                </a:solidFill>
                <a:latin typeface="Microsoft YaHei"/>
                <a:ea typeface="Microsoft YaHei"/>
              </a:rPr>
              <a:t>连问两轮</a:t>
            </a:r>
            <a:endParaRPr/>
          </a:p>
        </p:txBody>
      </p:sp>
      <p:sp>
        <p:nvSpPr>
          <p:cNvPr id="203" name="" descr="{&quot;isTemplate&quot;:true,&quot;type&quot;:&quot;text&quot;}"/>
          <p:cNvSpPr txBox="1"/>
          <p:nvPr/>
        </p:nvSpPr>
        <p:spPr>
          <a:xfrm rot="0" flipH="0" flipV="0">
            <a:off x="609600" y="5133975"/>
            <a:ext cx="109728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20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分钟</a:t>
            </a:r>
            <a:r>
              <a:rPr lang="en-US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 · </a:t>
            </a:r>
            <a:r>
              <a:rPr lang="zh-CN" sz="1350">
                <a:solidFill>
                  <a:srgbClr val="FFFFFF">
                    <a:alpha val="65000"/>
                  </a:srgbClr>
                </a:solidFill>
                <a:latin typeface="Microsoft YaHei"/>
                <a:ea typeface="Microsoft YaHei"/>
              </a:rPr>
              <a:t>产出：一个能对话的本地模型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>
  <p:cSld>
    <p:spTree>
      <p:nvGrpSpPr>
        <p:cNvPr id="204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2563EB', marginRight: 18 }} /&gt;&#10;        &lt;Box&gt;&#10;            &lt;Text style={{ fontSize: 34, fontWeight: 'bold', color: '#0F172A' }}&gt;创建、核对、对话&lt;/Text&gt;&#10;            &lt;Text style={{ fontSize: 18, color: '#64748B', marginTop: 6 }}&gt;第一条验证通道：模型真的加载进内存并听指令&lt;/Text&gt;&#10;        &lt;/Box&gt;&#10;    &lt;/Box&gt;&#10;&#10;    &lt;Box style={{ flex: 1, flexDirection: 'row', gap: 28 }}&gt;&#10;        &lt;Box style={{ flex: 1, gap: 14 }}&gt;&#10;            &lt;Box style={{ flex: 1, background: '#EFF6FF', borderRadius: 14, padding: '18px 22px', justifyContent: 'center' }}&gt;&#10;                &lt;Text style={{ fontSize: 22, fontWeight: 'bold', color: '#2563EB' }}&gt;create&lt;/Text&gt;&#10;                &lt;Text style={{ fontSize: 18, color: '#0F172A', marginTop: 8, lineHeight: 1.5 }}&gt;&#10;                    在 Modelfile 所在目录执行，看到导入进度后回到提示符。&#10;                &lt;/Text&gt;&#10;            &lt;/Box&gt;&#10;            &lt;Box style={{ flex: 1, background: '#EFF6FF', borderRadius: 14, padding: '18px 22px', justifyContent: 'center' }}&gt;&#10;                &lt;Text style={{ fontSize: 22, fontWeight: 'bold', color: '#2563EB' }}&gt;list&lt;/Text&gt;&#10;                &lt;Text style={{ fontSize: 18, color: '#0F172A', marginTop: 8, lineHeight: 1.5 }}&gt;&#10;                    这里显示的名字，就是调用请求要填的名字——复制，不要手写。&#10;                &lt;/Text&gt;&#10;            &lt;/Box&gt;&#10;            &lt;Box style={{ flex: 1, background: '#EFF6FF', borderRadius: 14, padding: '18px 22px', justifyContent: 'center' }}&gt;&#10;                &lt;Text style={{ fontSize: 22, fontWeight: 'bold', color: '#2563EB' }}&gt;run&lt;/Text&gt;&#10;                &lt;Text style={{ fontSize: 18, color: '#0F172A', marginTop: 8, lineHeight: 1.5 }}&gt;&#10;                    出现提示符后提问，第二句问「你是谁」验证 SYSTEM 生效，/bye 退出。&#10;                &lt;/Text&gt;&#10;            &lt;/Box&gt;&#10;        &lt;/Box&gt;&#10;&#10;        &lt;Box style={{ width: 660, gap: 16 }}&gt;&#10;            &lt;CodeBlock&#10;                code={`ollama create qwen3:8b -f ./Modelfile&#10;ollama list&#10;ollama run qwen3:8b`}&#10;                language='bash'&#10;                width={660}&#10;                fontSize={18}&#10;            /&gt;&#10;            &lt;Box style={{&#10;                flexDirection: 'row',&#10;                alignItems: 'center',&#10;                gap: 12,&#10;                background: '#FFF7ED',&#10;                border: '1px solid #F59E0B',&#10;                borderRadius: 12,&#10;                padding: '14px 18px',&#10;            }}&gt;&#10;                &lt;Text style={{ fontSize: 18, fontWeight: 'bold', color: '#B45309' }}&gt;易错&lt;/Text&gt;&#10;                &lt;Text style={{ fontSize: 18, color: '#7C2D12', lineHeight: 1.5 }}&gt;&#10;                    模型名必须与 ollama list 一字不差，写错一个字符后面全连错。&#10;                &lt;/Text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8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06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207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60045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创建、核对、对话</a:t>
            </a:r>
            <a:endParaRPr/>
          </a:p>
        </p:txBody>
      </p:sp>
      <p:sp>
        <p:nvSpPr>
          <p:cNvPr id="208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60045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第一条验证通道：模型真的加载进内存并听指令</a:t>
            </a:r>
            <a:endParaRPr/>
          </a:p>
        </p:txBody>
      </p:sp>
      <p:sp>
        <p:nvSpPr>
          <p:cNvPr id="209" name=""/>
          <p:cNvSpPr/>
          <p:nvPr/>
        </p:nvSpPr>
        <p:spPr>
          <a:xfrm rot="0" flipH="0" flipV="0">
            <a:off x="609600" y="1143000"/>
            <a:ext cx="4419600" cy="1628775"/>
          </a:xfrm>
          <a:prstGeom prst="roundRect">
            <a:avLst>
              <a:gd name="adj" fmla="val 8187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10" name="" descr="{&quot;isTemplate&quot;:true,&quot;type&quot;:&quot;text&quot;}"/>
          <p:cNvSpPr txBox="1"/>
          <p:nvPr/>
        </p:nvSpPr>
        <p:spPr>
          <a:xfrm rot="0" flipH="0" flipV="0">
            <a:off x="819150" y="1485900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Microsoft YaHei"/>
                <a:ea typeface="Microsoft YaHei"/>
              </a:rPr>
              <a:t>create</a:t>
            </a:r>
            <a:endParaRPr/>
          </a:p>
        </p:txBody>
      </p:sp>
      <p:sp>
        <p:nvSpPr>
          <p:cNvPr id="211" name="" descr="{&quot;isTemplate&quot;:true,&quot;type&quot;:&quot;text&quot;}"/>
          <p:cNvSpPr txBox="1"/>
          <p:nvPr/>
        </p:nvSpPr>
        <p:spPr>
          <a:xfrm rot="0" flipH="0" flipV="0">
            <a:off x="819150" y="1819275"/>
            <a:ext cx="40005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在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Modelfile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所在目录执行，看到导入进度后回到提示符。</a:t>
            </a:r>
            <a:endParaRPr/>
          </a:p>
        </p:txBody>
      </p:sp>
      <p:sp>
        <p:nvSpPr>
          <p:cNvPr id="212" name=""/>
          <p:cNvSpPr/>
          <p:nvPr/>
        </p:nvSpPr>
        <p:spPr>
          <a:xfrm rot="0" flipH="0" flipV="0">
            <a:off x="609600" y="2905125"/>
            <a:ext cx="4419600" cy="1619250"/>
          </a:xfrm>
          <a:prstGeom prst="roundRect">
            <a:avLst>
              <a:gd name="adj" fmla="val 8235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13" name="" descr="{&quot;isTemplate&quot;:true,&quot;type&quot;:&quot;text&quot;}"/>
          <p:cNvSpPr txBox="1"/>
          <p:nvPr/>
        </p:nvSpPr>
        <p:spPr>
          <a:xfrm rot="0" flipH="0" flipV="0">
            <a:off x="819150" y="3238500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Microsoft YaHei"/>
                <a:ea typeface="Microsoft YaHei"/>
              </a:rPr>
              <a:t>list</a:t>
            </a:r>
            <a:endParaRPr/>
          </a:p>
        </p:txBody>
      </p:sp>
      <p:sp>
        <p:nvSpPr>
          <p:cNvPr id="214" name="" descr="{&quot;isTemplate&quot;:true,&quot;type&quot;:&quot;text&quot;}"/>
          <p:cNvSpPr txBox="1"/>
          <p:nvPr/>
        </p:nvSpPr>
        <p:spPr>
          <a:xfrm rot="0" flipH="0" flipV="0">
            <a:off x="819150" y="3571875"/>
            <a:ext cx="40005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这里显示的名字，就是调用请求要填的名字——复制，不要手写。</a:t>
            </a:r>
            <a:endParaRPr/>
          </a:p>
        </p:txBody>
      </p:sp>
      <p:sp>
        <p:nvSpPr>
          <p:cNvPr id="215" name=""/>
          <p:cNvSpPr/>
          <p:nvPr/>
        </p:nvSpPr>
        <p:spPr>
          <a:xfrm rot="0" flipH="0" flipV="0">
            <a:off x="609600" y="4657725"/>
            <a:ext cx="4419600" cy="1628775"/>
          </a:xfrm>
          <a:prstGeom prst="roundRect">
            <a:avLst>
              <a:gd name="adj" fmla="val 8187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16" name="" descr="{&quot;isTemplate&quot;:true,&quot;type&quot;:&quot;text&quot;}"/>
          <p:cNvSpPr txBox="1"/>
          <p:nvPr/>
        </p:nvSpPr>
        <p:spPr>
          <a:xfrm rot="0" flipH="0" flipV="0">
            <a:off x="819150" y="5000625"/>
            <a:ext cx="4000500" cy="25717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650" b="1">
                <a:solidFill>
                  <a:srgbClr val="2563EB"/>
                </a:solidFill>
                <a:latin typeface="Microsoft YaHei"/>
                <a:ea typeface="Microsoft YaHei"/>
              </a:rPr>
              <a:t>run</a:t>
            </a:r>
            <a:endParaRPr/>
          </a:p>
        </p:txBody>
      </p:sp>
      <p:sp>
        <p:nvSpPr>
          <p:cNvPr id="217" name="" descr="{&quot;isTemplate&quot;:true,&quot;type&quot;:&quot;text&quot;}"/>
          <p:cNvSpPr txBox="1"/>
          <p:nvPr/>
        </p:nvSpPr>
        <p:spPr>
          <a:xfrm rot="0" flipH="0" flipV="0">
            <a:off x="819150" y="5334000"/>
            <a:ext cx="4000500" cy="61912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50000"/>
              </a:lnSpc>
            </a:pP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出现提示符后提问，第二句问「你是谁」验证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 SYSTEM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生效，</a:t>
            </a:r>
            <a:r>
              <a:rPr lang="en-US" sz="1350">
                <a:solidFill>
                  <a:srgbClr val="0F172A"/>
                </a:solidFill>
                <a:latin typeface="Microsoft YaHei"/>
                <a:ea typeface="Microsoft YaHei"/>
              </a:rPr>
              <a:t>/bye </a:t>
            </a:r>
            <a:r>
              <a:rPr lang="zh-CN" sz="1350">
                <a:solidFill>
                  <a:srgbClr val="0F172A"/>
                </a:solidFill>
                <a:latin typeface="Microsoft YaHei"/>
                <a:ea typeface="Microsoft YaHei"/>
              </a:rPr>
              <a:t>退出。</a:t>
            </a:r>
            <a:endParaRPr/>
          </a:p>
        </p:txBody>
      </p:sp>
      <p:sp>
        <p:nvSpPr>
          <p:cNvPr id="218" name=""/>
          <p:cNvSpPr/>
          <p:nvPr/>
        </p:nvSpPr>
        <p:spPr>
          <a:xfrm rot="0" flipH="0" flipV="0">
            <a:off x="5295900" y="2428875"/>
            <a:ext cx="6286500" cy="581025"/>
          </a:xfrm>
          <a:prstGeom prst="roundRect">
            <a:avLst>
              <a:gd name="adj" fmla="val 19672"/>
            </a:avLst>
          </a:prstGeom>
          <a:solidFill>
            <a:srgbClr val="FFF7ED"/>
          </a:solidFill>
          <a:ln w="12700">
            <a:solidFill>
              <a:srgbClr val="F59E0B"/>
            </a:solidFill>
            <a:prstDash val="solid"/>
          </a:ln>
        </p:spPr>
        <p:txBody>
          <a:bodyPr/>
          <a:p/>
        </p:txBody>
      </p:sp>
      <p:sp>
        <p:nvSpPr>
          <p:cNvPr id="219" name="" descr="{&quot;isTemplate&quot;:true,&quot;type&quot;:&quot;text&quot;}"/>
          <p:cNvSpPr txBox="1"/>
          <p:nvPr/>
        </p:nvSpPr>
        <p:spPr>
          <a:xfrm rot="0" flipH="0" flipV="0">
            <a:off x="5467350" y="2619375"/>
            <a:ext cx="342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 b="1">
                <a:solidFill>
                  <a:srgbClr val="B45309"/>
                </a:solidFill>
                <a:latin typeface="Microsoft YaHei"/>
                <a:ea typeface="Microsoft YaHei"/>
              </a:rPr>
              <a:t>易错</a:t>
            </a:r>
            <a:endParaRPr/>
          </a:p>
        </p:txBody>
      </p:sp>
      <p:sp>
        <p:nvSpPr>
          <p:cNvPr id="220" name="" descr="{&quot;isTemplate&quot;:true,&quot;type&quot;:&quot;text&quot;}"/>
          <p:cNvSpPr txBox="1"/>
          <p:nvPr/>
        </p:nvSpPr>
        <p:spPr>
          <a:xfrm rot="0" flipH="0" flipV="0">
            <a:off x="5924550" y="2562225"/>
            <a:ext cx="4810125" cy="314325"/>
          </a:xfrm>
          <a:prstGeom prst="rect"/>
        </p:spPr>
        <p:txBody>
          <a:bodyPr wrap="none" lIns="0" tIns="0" rIns="0" bIns="0"/>
          <a:p>
            <a:pPr>
              <a:lnSpc>
                <a:spcPct val="150000"/>
              </a:lnSpc>
            </a:pPr>
            <a:r>
              <a:rPr lang="zh-CN" sz="1350">
                <a:solidFill>
                  <a:srgbClr val="7C2D12"/>
                </a:solidFill>
                <a:latin typeface="Microsoft YaHei"/>
                <a:ea typeface="Microsoft YaHei"/>
              </a:rPr>
              <a:t>模型名必须与</a:t>
            </a:r>
            <a:r>
              <a:rPr lang="en-US" sz="1350">
                <a:solidFill>
                  <a:srgbClr val="7C2D12"/>
                </a:solidFill>
                <a:latin typeface="Microsoft YaHei"/>
                <a:ea typeface="Microsoft YaHei"/>
              </a:rPr>
              <a:t> ollama list </a:t>
            </a:r>
            <a:r>
              <a:rPr lang="zh-CN" sz="1350">
                <a:solidFill>
                  <a:srgbClr val="7C2D12"/>
                </a:solidFill>
                <a:latin typeface="Microsoft YaHei"/>
                <a:ea typeface="Microsoft YaHei"/>
              </a:rPr>
              <a:t>一字不差，写错一个字符后面全连错。</a:t>
            </a:r>
            <a:endParaRPr/>
          </a:p>
        </p:txBody>
      </p:sp>
      <p:sp>
        <p:nvSpPr>
          <p:cNvPr id="221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222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08 / 14</a:t>
            </a:r>
            <a:endParaRPr/>
          </a:p>
        </p:txBody>
      </p:sp>
      <p:sp>
        <p:nvSpPr>
          <p:cNvPr id="223" name=""/>
          <p:cNvSpPr/>
          <p:nvPr/>
        </p:nvSpPr>
        <p:spPr>
          <a:xfrm rot="0" flipH="0" flipV="0">
            <a:off x="5295900" y="1143000"/>
            <a:ext cx="6286500" cy="1133475"/>
          </a:xfrm>
          <a:prstGeom prst="roundRect">
            <a:avLst>
              <a:gd name="adj" fmla="val 6723"/>
            </a:avLst>
          </a:prstGeom>
          <a:solidFill>
            <a:srgbClr val="F6F8FA"/>
          </a:solidFill>
          <a:ln/>
        </p:spPr>
        <p:txBody>
          <a:bodyPr/>
          <a:p/>
        </p:txBody>
      </p:sp>
      <p:sp>
        <p:nvSpPr>
          <p:cNvPr id="224" name=""/>
          <p:cNvSpPr txBox="1"/>
          <p:nvPr/>
        </p:nvSpPr>
        <p:spPr>
          <a:xfrm rot="0" flipH="0" flipV="0">
            <a:off x="5448300" y="1276350"/>
            <a:ext cx="5981700" cy="866775"/>
          </a:xfrm>
          <a:prstGeom prst="rect"/>
        </p:spPr>
        <p:txBody>
          <a:bodyPr wrap="square" lIns="0" tIns="0" rIns="0" bIns="0">
            <a:normAutofit/>
          </a:bodyPr>
          <a:p>
            <a:pPr>
              <a:lnSpc>
                <a:spcPct val="140000"/>
              </a:lnSpc>
            </a:pPr>
            <a:r>
              <a:rPr sz="1350">
                <a:solidFill>
                  <a:srgbClr val="6F42C1"/>
                </a:solidFill>
                <a:latin typeface="Menlo"/>
                <a:ea typeface="Menlo"/>
              </a:rPr>
              <a:t>ollama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create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qwen3:8b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05CC5"/>
                </a:solidFill>
                <a:latin typeface="Menlo"/>
                <a:ea typeface="Menlo"/>
              </a:rPr>
              <a:t>-f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./Modelfile</a:t>
            </a:r>
            <a:endParaRPr/>
          </a:p>
          <a:p>
            <a:pPr>
              <a:lnSpc>
                <a:spcPct val="140000"/>
              </a:lnSpc>
            </a:pPr>
            <a:r>
              <a:rPr sz="1350">
                <a:solidFill>
                  <a:srgbClr val="6F42C1"/>
                </a:solidFill>
                <a:latin typeface="Menlo"/>
                <a:ea typeface="Menlo"/>
              </a:rPr>
              <a:t>ollama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list</a:t>
            </a:r>
            <a:endParaRPr/>
          </a:p>
          <a:p>
            <a:pPr>
              <a:lnSpc>
                <a:spcPct val="140000"/>
              </a:lnSpc>
            </a:pPr>
            <a:r>
              <a:rPr sz="1350">
                <a:solidFill>
                  <a:srgbClr val="6F42C1"/>
                </a:solidFill>
                <a:latin typeface="Menlo"/>
                <a:ea typeface="Menlo"/>
              </a:rPr>
              <a:t>ollama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run</a:t>
            </a:r>
            <a:r>
              <a:rPr sz="1350">
                <a:solidFill>
                  <a:srgbClr val="24292E"/>
                </a:solidFill>
                <a:latin typeface="Menlo"/>
                <a:ea typeface="Menlo"/>
              </a:rPr>
              <a:t> </a:t>
            </a:r>
            <a:r>
              <a:rPr sz="1350">
                <a:solidFill>
                  <a:srgbClr val="032F62"/>
                </a:solidFill>
                <a:latin typeface="Menlo"/>
                <a:ea typeface="Menlo"/>
              </a:rPr>
              <a:t>qwen3:8b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>
  <p:cSld>
    <p:spTree>
      <p:nvGrpSpPr>
        <p:cNvPr id="225" name="" descr="&lt;Slide&#10;    style={{&#10;        background: '#FFFFFF',&#10;        padding: '20px 64px',&#10;        fontFamily: '&quot;Microsoft YaHei&quot;, &quot;微软雅黑&quot;, sans-serif',&#10;    }}&#10;&gt;&#10;    &lt;Box style={{ flexDirection: 'row', alignItems: 'center', height: 100 }}&gt;&#10;        &lt;Box style={{ width: 6, height: 44, background: '#F59E0B', marginRight: 18 }} /&gt;&#10;        &lt;Box&gt;&#10;            &lt;Text style={{ fontSize: 34, fontWeight: 'bold', color: '#0F172A' }}&gt;两条通道，同一个模型名&lt;/Text&gt;&#10;            &lt;Text style={{ fontSize: 18, color: '#64748B', marginTop: 6 }}&gt;命令行通了只证明一半，还要证明别人也能调用它&lt;/Text&gt;&#10;        &lt;/Box&gt;&#10;    &lt;/Box&gt;&#10;&#10;    &lt;Box style={{ flex: 1, flexDirection: 'row', gap: 40, alignItems: 'center' }}&gt;&#10;        &lt;Box style={{ width: 340, alignItems: 'center', justifyContent: 'center' }}&gt;&#10;            &lt;Text style={{&#10;                fontSize: 180,&#10;                fontWeight: 'bold',&#10;                lineHeight: 1,&#10;                backgroundImage: 'linear-gradient(135deg, #2563EB 0%, #06B6D4 100%)',&#10;                backgroundClip: 'text',&#10;                color: 'transparent',&#10;            }}&gt;2&lt;/Text&gt;&#10;            &lt;Text style={{ fontSize: 24, fontWeight: 'bold', color: '#0F172A', marginTop: 8 }}&gt;条验证通道&lt;/Text&gt;&#10;            &lt;Text style={{ fontSize: 18, color: '#64748B', marginTop: 14, textAlign: 'center', lineHeight: 1.5 }}&gt;&#10;                共用同一个端口 11434&lt;br /&gt;与同一个模型名 qwen3:8b&#10;            &lt;/Text&gt;&#10;        &lt;/Box&gt;&#10;&#10;        &lt;Box style={{ flex: 1, gap: 16 }}&gt;&#10;            &lt;Box style={{ flexDirection: 'row', alignItems: 'center', background: '#EFF6FF', borderRadius: 14, padding: '20px 24px', gap: 20 }}&gt;&#10;                &lt;Box style={{ width: 56, height: 56, borderRadius: 28, background: '#2563EB', alignItems: 'center', justifyContent: 'center' }}&gt;&#10;                    &lt;Text style={{ fontSize: 26, fontWeight: 'bold', color: '#FFFFFF' }}&gt;1&lt;/Text&gt;&#10;                &lt;/Box&gt;&#10;                &lt;Box style={{ flex: 1 }}&gt;&#10;                    &lt;Text style={{ fontSize: 24, fontWeight: 'bold', color: '#0F172A' }}&gt;命令行&lt;/Text&gt;&#10;                    &lt;Text style={{ fontSize: 18, color: '#334155', marginTop: 6 }}&gt;证明权重能加载、能听指令&lt;/Text&gt;&#10;                &lt;/Box&gt;&#10;            &lt;/Box&gt;&#10;            &lt;Box style={{ flexDirection: 'row', alignItems: 'center', background: '#EFF6FF', borderRadius: 14, padding: '20px 24px', gap: 20 }}&gt;&#10;                &lt;Box style={{ width: 56, height: 56, borderRadius: 28, background: '#06B6D4', alignItems: 'center', justifyContent: 'center' }}&gt;&#10;                    &lt;Text style={{ fontSize: 26, fontWeight: 'bold', color: '#FFFFFF' }}&gt;2&lt;/Text&gt;&#10;                &lt;/Box&gt;&#10;                &lt;Box style={{ flex: 1 }}&gt;&#10;                    &lt;Text style={{ fontSize: 24, fontWeight: 'bold', color: '#0F172A' }}&gt;兼容接口&lt;/Text&gt;&#10;                    &lt;Text style={{ fontSize: 18, color: '#334155', marginTop: 6 }}&gt;证明应用系统能按标准协议调用&lt;/Text&gt;&#10;                &lt;/Box&gt;&#10;            &lt;/Box&gt;&#10;        &lt;/Box&gt;&#10;    &lt;/Box&gt;&#10;&#10;    &lt;Box style={{ height: 40, flexDirection: 'row', justifyContent: 'space-between', alignItems: 'center' }}&gt;&#10;        &lt;Text style={{ fontSize: 14, color: '#64748B' }}&gt;AIGC 应用与实践 · 第 06 次课&lt;/Text&gt;&#10;        &lt;Text style={{ fontSize: 14, color: '#64748B' }}&gt;09 / 14&lt;/Text&gt;&#10;    &lt;/Box&gt;&#10;&lt;/Slide&gt;&#10;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"/>
          <p:cNvSpPr/>
          <p:nvPr/>
        </p:nvSpPr>
        <p:spPr>
          <a:xfrm rot="0" flipH="0" flipV="0"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p/>
        </p:txBody>
      </p:sp>
      <p:sp>
        <p:nvSpPr>
          <p:cNvPr id="227" name=""/>
          <p:cNvSpPr/>
          <p:nvPr/>
        </p:nvSpPr>
        <p:spPr>
          <a:xfrm rot="0" flipH="0" flipV="0">
            <a:off x="609600" y="457200"/>
            <a:ext cx="57150" cy="41910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p/>
        </p:txBody>
      </p:sp>
      <p:sp>
        <p:nvSpPr>
          <p:cNvPr id="228" name="" descr="{&quot;isTemplate&quot;:true,&quot;type&quot;:&quot;text&quot;}"/>
          <p:cNvSpPr txBox="1"/>
          <p:nvPr/>
        </p:nvSpPr>
        <p:spPr>
          <a:xfrm rot="0" flipH="0" flipV="0">
            <a:off x="838200" y="342900"/>
            <a:ext cx="3771900" cy="3905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2550" b="1">
                <a:solidFill>
                  <a:srgbClr val="0F172A"/>
                </a:solidFill>
                <a:latin typeface="Microsoft YaHei"/>
                <a:ea typeface="Microsoft YaHei"/>
              </a:rPr>
              <a:t>两条通道，同一个模型名</a:t>
            </a:r>
            <a:endParaRPr/>
          </a:p>
        </p:txBody>
      </p:sp>
      <p:sp>
        <p:nvSpPr>
          <p:cNvPr id="229" name="" descr="{&quot;isTemplate&quot;:true,&quot;type&quot;:&quot;text&quot;}"/>
          <p:cNvSpPr txBox="1"/>
          <p:nvPr/>
        </p:nvSpPr>
        <p:spPr>
          <a:xfrm rot="0" flipH="0" flipV="0">
            <a:off x="838200" y="790575"/>
            <a:ext cx="37719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命令行通了只证明一半，还要证明别人也能调用它</a:t>
            </a:r>
            <a:endParaRPr/>
          </a:p>
        </p:txBody>
      </p:sp>
      <p:sp>
        <p:nvSpPr>
          <p:cNvPr id="230" name="" descr="{&quot;isTemplate&quot;:true,&quot;type&quot;:&quot;text&quot;}"/>
          <p:cNvSpPr txBox="1"/>
          <p:nvPr/>
        </p:nvSpPr>
        <p:spPr>
          <a:xfrm rot="0" flipH="0" flipV="0">
            <a:off x="1752600" y="2133600"/>
            <a:ext cx="962025" cy="20574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3500" b="1">
                <a:gradFill>
                  <a:gsLst>
                    <a:gs pos="0">
                      <a:srgbClr val="2563EB"/>
                    </a:gs>
                    <a:gs pos="100000">
                      <a:srgbClr val="06B6D4"/>
                    </a:gs>
                  </a:gsLst>
                  <a:lin ang="2700000" scaled="1"/>
                </a:gra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31" name="" descr="{&quot;isTemplate&quot;:true,&quot;type&quot;:&quot;text&quot;}"/>
          <p:cNvSpPr txBox="1"/>
          <p:nvPr/>
        </p:nvSpPr>
        <p:spPr>
          <a:xfrm rot="0" flipH="0" flipV="0">
            <a:off x="1657350" y="4267200"/>
            <a:ext cx="11430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条验证通道</a:t>
            </a:r>
            <a:endParaRPr/>
          </a:p>
        </p:txBody>
      </p:sp>
      <p:sp>
        <p:nvSpPr>
          <p:cNvPr id="232" name="" descr="{&quot;isTemplate&quot;:true,&quot;type&quot;:&quot;text&quot;}"/>
          <p:cNvSpPr txBox="1"/>
          <p:nvPr/>
        </p:nvSpPr>
        <p:spPr>
          <a:xfrm rot="0" flipH="0" flipV="0">
            <a:off x="1228725" y="4676775"/>
            <a:ext cx="2000250" cy="619125"/>
          </a:xfrm>
          <a:prstGeom prst="rect"/>
        </p:spPr>
        <p:txBody>
          <a:bodyPr wrap="none" lIns="0" tIns="0" rIns="0" bIns="0"/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共用同一个端口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11434</a:t>
            </a:r>
            <a:endParaRPr/>
          </a:p>
          <a:p>
            <a:pPr algn="ctr">
              <a:lnSpc>
                <a:spcPct val="150000"/>
              </a:lnSpc>
            </a:pPr>
            <a:r>
              <a:rPr lang="zh-CN" sz="1350">
                <a:solidFill>
                  <a:srgbClr val="64748B"/>
                </a:solidFill>
                <a:latin typeface="Microsoft YaHei"/>
                <a:ea typeface="Microsoft YaHei"/>
              </a:rPr>
              <a:t>与同一个模型名</a:t>
            </a:r>
            <a:r>
              <a:rPr lang="en-US" sz="1350">
                <a:solidFill>
                  <a:srgbClr val="64748B"/>
                </a:solidFill>
                <a:latin typeface="Microsoft YaHei"/>
                <a:ea typeface="Microsoft YaHei"/>
              </a:rPr>
              <a:t> qwen3:8b</a:t>
            </a:r>
            <a:endParaRPr/>
          </a:p>
        </p:txBody>
      </p:sp>
      <p:sp>
        <p:nvSpPr>
          <p:cNvPr id="233" name=""/>
          <p:cNvSpPr/>
          <p:nvPr/>
        </p:nvSpPr>
        <p:spPr>
          <a:xfrm rot="0" flipH="0" flipV="0">
            <a:off x="4229100" y="2714625"/>
            <a:ext cx="7353300" cy="923925"/>
          </a:xfrm>
          <a:prstGeom prst="roundRect">
            <a:avLst>
              <a:gd name="adj" fmla="val 14433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34" name=""/>
          <p:cNvSpPr/>
          <p:nvPr/>
        </p:nvSpPr>
        <p:spPr>
          <a:xfrm rot="0" flipH="0" flipV="0">
            <a:off x="4457700" y="2914650"/>
            <a:ext cx="533400" cy="533400"/>
          </a:xfrm>
          <a:prstGeom prst="roundRect">
            <a:avLst>
              <a:gd name="adj" fmla="val 50000"/>
            </a:avLst>
          </a:prstGeom>
          <a:solidFill>
            <a:srgbClr val="2563EB"/>
          </a:solidFill>
          <a:ln/>
        </p:spPr>
        <p:txBody>
          <a:bodyPr/>
          <a:p/>
        </p:txBody>
      </p:sp>
      <p:sp>
        <p:nvSpPr>
          <p:cNvPr id="235" name="" descr="{&quot;isTemplate&quot;:true,&quot;type&quot;:&quot;text&quot;}"/>
          <p:cNvSpPr txBox="1"/>
          <p:nvPr/>
        </p:nvSpPr>
        <p:spPr>
          <a:xfrm rot="0" flipH="0" flipV="0">
            <a:off x="4657725" y="3028950"/>
            <a:ext cx="14287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FFFFFF"/>
                </a:solidFill>
                <a:latin typeface="Microsoft YaHei"/>
                <a:ea typeface="Microsoft YaHei"/>
              </a:rPr>
              <a:t>1</a:t>
            </a:r>
            <a:endParaRPr/>
          </a:p>
        </p:txBody>
      </p:sp>
      <p:sp>
        <p:nvSpPr>
          <p:cNvPr id="236" name="" descr="{&quot;isTemplate&quot;:true,&quot;type&quot;:&quot;text&quot;}"/>
          <p:cNvSpPr txBox="1"/>
          <p:nvPr/>
        </p:nvSpPr>
        <p:spPr>
          <a:xfrm rot="0" flipH="0" flipV="0">
            <a:off x="5181600" y="2905125"/>
            <a:ext cx="6172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命令行</a:t>
            </a:r>
            <a:endParaRPr/>
          </a:p>
        </p:txBody>
      </p:sp>
      <p:sp>
        <p:nvSpPr>
          <p:cNvPr id="237" name="" descr="{&quot;isTemplate&quot;:true,&quot;type&quot;:&quot;text&quot;}"/>
          <p:cNvSpPr txBox="1"/>
          <p:nvPr/>
        </p:nvSpPr>
        <p:spPr>
          <a:xfrm rot="0" flipH="0" flipV="0">
            <a:off x="5181600" y="3238500"/>
            <a:ext cx="61722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证明权重能加载、能听指令</a:t>
            </a:r>
            <a:endParaRPr/>
          </a:p>
        </p:txBody>
      </p:sp>
      <p:sp>
        <p:nvSpPr>
          <p:cNvPr id="238" name=""/>
          <p:cNvSpPr/>
          <p:nvPr/>
        </p:nvSpPr>
        <p:spPr>
          <a:xfrm rot="0" flipH="0" flipV="0">
            <a:off x="4229100" y="3790950"/>
            <a:ext cx="7353300" cy="923925"/>
          </a:xfrm>
          <a:prstGeom prst="roundRect">
            <a:avLst>
              <a:gd name="adj" fmla="val 14433"/>
            </a:avLst>
          </a:prstGeom>
          <a:solidFill>
            <a:srgbClr val="EFF6FF"/>
          </a:solidFill>
          <a:ln/>
        </p:spPr>
        <p:txBody>
          <a:bodyPr/>
          <a:p/>
        </p:txBody>
      </p:sp>
      <p:sp>
        <p:nvSpPr>
          <p:cNvPr id="239" name=""/>
          <p:cNvSpPr/>
          <p:nvPr/>
        </p:nvSpPr>
        <p:spPr>
          <a:xfrm rot="0" flipH="0" flipV="0">
            <a:off x="4457700" y="3990975"/>
            <a:ext cx="533400" cy="533400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/>
        </p:spPr>
        <p:txBody>
          <a:bodyPr/>
          <a:p/>
        </p:txBody>
      </p:sp>
      <p:sp>
        <p:nvSpPr>
          <p:cNvPr id="240" name="" descr="{&quot;isTemplate&quot;:true,&quot;type&quot;:&quot;text&quot;}"/>
          <p:cNvSpPr txBox="1"/>
          <p:nvPr/>
        </p:nvSpPr>
        <p:spPr>
          <a:xfrm rot="0" flipH="0" flipV="0">
            <a:off x="4657725" y="4105275"/>
            <a:ext cx="142875" cy="30480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950" b="1">
                <a:solidFill>
                  <a:srgbClr val="FFFFFF"/>
                </a:solidFill>
                <a:latin typeface="Microsoft YaHei"/>
                <a:ea typeface="Microsoft YaHei"/>
              </a:rPr>
              <a:t>2</a:t>
            </a:r>
            <a:endParaRPr/>
          </a:p>
        </p:txBody>
      </p:sp>
      <p:sp>
        <p:nvSpPr>
          <p:cNvPr id="241" name="" descr="{&quot;isTemplate&quot;:true,&quot;type&quot;:&quot;text&quot;}"/>
          <p:cNvSpPr txBox="1"/>
          <p:nvPr/>
        </p:nvSpPr>
        <p:spPr>
          <a:xfrm rot="0" flipH="0" flipV="0">
            <a:off x="5181600" y="3981450"/>
            <a:ext cx="6172200" cy="2762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800" b="1">
                <a:solidFill>
                  <a:srgbClr val="0F172A"/>
                </a:solidFill>
                <a:latin typeface="Microsoft YaHei"/>
                <a:ea typeface="Microsoft YaHei"/>
              </a:rPr>
              <a:t>兼容接口</a:t>
            </a:r>
            <a:endParaRPr/>
          </a:p>
        </p:txBody>
      </p:sp>
      <p:sp>
        <p:nvSpPr>
          <p:cNvPr id="242" name="" descr="{&quot;isTemplate&quot;:true,&quot;type&quot;:&quot;text&quot;}"/>
          <p:cNvSpPr txBox="1"/>
          <p:nvPr/>
        </p:nvSpPr>
        <p:spPr>
          <a:xfrm rot="0" flipH="0" flipV="0">
            <a:off x="5181600" y="4314825"/>
            <a:ext cx="6172200" cy="209550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zh-CN" sz="1350">
                <a:solidFill>
                  <a:srgbClr val="334155"/>
                </a:solidFill>
                <a:latin typeface="Microsoft YaHei"/>
                <a:ea typeface="Microsoft YaHei"/>
              </a:rPr>
              <a:t>证明应用系统能按标准协议调用</a:t>
            </a:r>
            <a:endParaRPr/>
          </a:p>
        </p:txBody>
      </p:sp>
      <p:sp>
        <p:nvSpPr>
          <p:cNvPr id="243" name="" descr="{&quot;isTemplate&quot;:true,&quot;type&quot;:&quot;text&quot;}"/>
          <p:cNvSpPr txBox="1"/>
          <p:nvPr/>
        </p:nvSpPr>
        <p:spPr>
          <a:xfrm rot="0" flipH="0" flipV="0">
            <a:off x="609600" y="6400800"/>
            <a:ext cx="1771650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AIGC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应用与实践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·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第</a:t>
            </a: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 06 </a:t>
            </a:r>
            <a:r>
              <a:rPr lang="zh-CN" sz="1050">
                <a:solidFill>
                  <a:srgbClr val="64748B"/>
                </a:solidFill>
                <a:latin typeface="Microsoft YaHei"/>
                <a:ea typeface="Microsoft YaHei"/>
              </a:rPr>
              <a:t>次课</a:t>
            </a:r>
            <a:endParaRPr/>
          </a:p>
        </p:txBody>
      </p:sp>
      <p:sp>
        <p:nvSpPr>
          <p:cNvPr id="244" name="" descr="{&quot;isTemplate&quot;:true,&quot;type&quot;:&quot;text&quot;}"/>
          <p:cNvSpPr txBox="1"/>
          <p:nvPr/>
        </p:nvSpPr>
        <p:spPr>
          <a:xfrm rot="0" flipH="0" flipV="0">
            <a:off x="11172825" y="6400800"/>
            <a:ext cx="409575" cy="161925"/>
          </a:xfrm>
          <a:prstGeom prst="rect"/>
        </p:spPr>
        <p:txBody>
          <a:bodyPr wrap="none" lIns="0" tIns="0" rIns="0" bIns="0"/>
          <a:p>
            <a:pPr>
              <a:lnSpc>
                <a:spcPct val="100000"/>
              </a:lnSpc>
            </a:pPr>
            <a:r>
              <a:rPr lang="en-US" sz="1050">
                <a:solidFill>
                  <a:srgbClr val="64748B"/>
                </a:solidFill>
                <a:latin typeface="Microsoft YaHei"/>
                <a:ea typeface="Microsoft YaHei"/>
              </a:rPr>
              <a:t>09 / 14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Application>Tencent office</Application>
</Properties>
</file>

<file path=docProps/core.xml><?xml version="1.0" encoding="utf-8"?>
<cp:coreProperties xmlns:xsi="http://www.w3.org/2001/XMLSchema-instance" xmlns:dcmitype="http://purl.org/dc/dcmitype/" xmlns:dcterms="http://purl.org/dc/terms/" xmlns:dc="http://purl.org/dc/elements/1.1/" xmlns:cp="http://schemas.openxmlformats.org/package/2006/metadata/core-properties">
  <dcterms:created xsi:type="dcterms:W3CDTF">2026-09-14T20:29:18Z</dcterms:created>
  <dcterms:modified xsi:type="dcterms:W3CDTF">2026-09-14T20:29:18Z</dcterms:modified>
</cp:coreProperties>
</file>